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6"/>
  </p:notesMasterIdLst>
  <p:sldIdLst>
    <p:sldId id="256" r:id="rId2"/>
    <p:sldId id="352" r:id="rId3"/>
    <p:sldId id="257" r:id="rId4"/>
    <p:sldId id="260" r:id="rId5"/>
    <p:sldId id="308" r:id="rId6"/>
    <p:sldId id="349" r:id="rId7"/>
    <p:sldId id="348" r:id="rId8"/>
    <p:sldId id="258" r:id="rId9"/>
    <p:sldId id="259" r:id="rId10"/>
    <p:sldId id="294" r:id="rId11"/>
    <p:sldId id="350" r:id="rId12"/>
    <p:sldId id="347" r:id="rId13"/>
    <p:sldId id="261" r:id="rId14"/>
    <p:sldId id="262" r:id="rId15"/>
    <p:sldId id="371" r:id="rId16"/>
    <p:sldId id="386" r:id="rId17"/>
    <p:sldId id="263" r:id="rId18"/>
    <p:sldId id="390" r:id="rId19"/>
    <p:sldId id="373" r:id="rId20"/>
    <p:sldId id="264" r:id="rId21"/>
    <p:sldId id="265" r:id="rId22"/>
    <p:sldId id="268" r:id="rId23"/>
    <p:sldId id="281" r:id="rId24"/>
    <p:sldId id="282" r:id="rId25"/>
    <p:sldId id="283" r:id="rId26"/>
    <p:sldId id="284" r:id="rId27"/>
    <p:sldId id="285" r:id="rId28"/>
    <p:sldId id="286" r:id="rId29"/>
    <p:sldId id="401" r:id="rId30"/>
    <p:sldId id="385" r:id="rId31"/>
    <p:sldId id="277" r:id="rId32"/>
    <p:sldId id="393" r:id="rId33"/>
    <p:sldId id="327" r:id="rId34"/>
    <p:sldId id="328" r:id="rId35"/>
    <p:sldId id="278" r:id="rId36"/>
    <p:sldId id="287" r:id="rId37"/>
    <p:sldId id="372" r:id="rId38"/>
    <p:sldId id="288" r:id="rId39"/>
    <p:sldId id="289" r:id="rId40"/>
    <p:sldId id="290" r:id="rId41"/>
    <p:sldId id="359" r:id="rId42"/>
    <p:sldId id="364" r:id="rId43"/>
    <p:sldId id="370" r:id="rId44"/>
    <p:sldId id="292" r:id="rId45"/>
    <p:sldId id="338" r:id="rId46"/>
    <p:sldId id="291" r:id="rId47"/>
    <p:sldId id="331" r:id="rId48"/>
    <p:sldId id="279" r:id="rId49"/>
    <p:sldId id="293" r:id="rId50"/>
    <p:sldId id="367" r:id="rId51"/>
    <p:sldId id="295" r:id="rId52"/>
    <p:sldId id="362" r:id="rId53"/>
    <p:sldId id="296" r:id="rId54"/>
    <p:sldId id="305" r:id="rId55"/>
    <p:sldId id="337" r:id="rId56"/>
    <p:sldId id="363" r:id="rId57"/>
    <p:sldId id="375" r:id="rId58"/>
    <p:sldId id="360" r:id="rId59"/>
    <p:sldId id="303" r:id="rId60"/>
    <p:sldId id="280" r:id="rId61"/>
    <p:sldId id="298" r:id="rId62"/>
    <p:sldId id="397" r:id="rId63"/>
    <p:sldId id="399" r:id="rId64"/>
    <p:sldId id="374" r:id="rId65"/>
    <p:sldId id="309" r:id="rId66"/>
    <p:sldId id="340" r:id="rId67"/>
    <p:sldId id="341" r:id="rId68"/>
    <p:sldId id="384" r:id="rId69"/>
    <p:sldId id="306" r:id="rId70"/>
    <p:sldId id="310" r:id="rId71"/>
    <p:sldId id="311" r:id="rId72"/>
    <p:sldId id="312" r:id="rId73"/>
    <p:sldId id="378" r:id="rId74"/>
    <p:sldId id="383" r:id="rId75"/>
    <p:sldId id="315" r:id="rId76"/>
    <p:sldId id="316" r:id="rId77"/>
    <p:sldId id="317" r:id="rId78"/>
    <p:sldId id="318" r:id="rId79"/>
    <p:sldId id="332" r:id="rId80"/>
    <p:sldId id="319" r:id="rId81"/>
    <p:sldId id="320" r:id="rId82"/>
    <p:sldId id="342" r:id="rId83"/>
    <p:sldId id="343" r:id="rId84"/>
    <p:sldId id="321" r:id="rId85"/>
    <p:sldId id="322" r:id="rId86"/>
    <p:sldId id="389" r:id="rId87"/>
    <p:sldId id="325" r:id="rId88"/>
    <p:sldId id="326" r:id="rId89"/>
    <p:sldId id="357" r:id="rId90"/>
    <p:sldId id="274" r:id="rId91"/>
    <p:sldId id="368" r:id="rId92"/>
    <p:sldId id="300" r:id="rId93"/>
    <p:sldId id="276" r:id="rId94"/>
    <p:sldId id="307" r:id="rId95"/>
    <p:sldId id="266" r:id="rId96"/>
    <p:sldId id="269" r:id="rId97"/>
    <p:sldId id="270" r:id="rId98"/>
    <p:sldId id="302" r:id="rId99"/>
    <p:sldId id="376" r:id="rId100"/>
    <p:sldId id="304" r:id="rId101"/>
    <p:sldId id="398" r:id="rId102"/>
    <p:sldId id="391" r:id="rId103"/>
    <p:sldId id="329" r:id="rId104"/>
    <p:sldId id="400" r:id="rId105"/>
    <p:sldId id="388" r:id="rId106"/>
    <p:sldId id="335" r:id="rId107"/>
    <p:sldId id="387" r:id="rId108"/>
    <p:sldId id="333" r:id="rId109"/>
    <p:sldId id="339" r:id="rId110"/>
    <p:sldId id="379" r:id="rId111"/>
    <p:sldId id="380" r:id="rId112"/>
    <p:sldId id="381" r:id="rId113"/>
    <p:sldId id="396" r:id="rId114"/>
    <p:sldId id="323" r:id="rId115"/>
    <p:sldId id="353" r:id="rId116"/>
    <p:sldId id="355" r:id="rId117"/>
    <p:sldId id="361" r:id="rId118"/>
    <p:sldId id="366" r:id="rId119"/>
    <p:sldId id="395" r:id="rId120"/>
    <p:sldId id="351" r:id="rId121"/>
    <p:sldId id="324" r:id="rId122"/>
    <p:sldId id="344" r:id="rId123"/>
    <p:sldId id="358" r:id="rId124"/>
    <p:sldId id="354" r:id="rId125"/>
    <p:sldId id="334" r:id="rId126"/>
    <p:sldId id="382" r:id="rId127"/>
    <p:sldId id="345" r:id="rId128"/>
    <p:sldId id="365" r:id="rId129"/>
    <p:sldId id="377" r:id="rId130"/>
    <p:sldId id="346" r:id="rId131"/>
    <p:sldId id="369" r:id="rId132"/>
    <p:sldId id="392" r:id="rId133"/>
    <p:sldId id="394" r:id="rId134"/>
    <p:sldId id="275" r:id="rId1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38"/>
    <p:restoredTop sz="92578"/>
  </p:normalViewPr>
  <p:slideViewPr>
    <p:cSldViewPr snapToGrid="0" snapToObjects="1">
      <p:cViewPr varScale="1">
        <p:scale>
          <a:sx n="124" d="100"/>
          <a:sy n="124" d="100"/>
        </p:scale>
        <p:origin x="408" y="1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614E29-5E37-8146-AD86-D6BA8FFFB4FA}" type="doc">
      <dgm:prSet loTypeId="urn:microsoft.com/office/officeart/2005/8/layout/hierarchy3" loCatId="" qsTypeId="urn:microsoft.com/office/officeart/2005/8/quickstyle/simple4" qsCatId="simple" csTypeId="urn:microsoft.com/office/officeart/2005/8/colors/accent1_2" csCatId="accent1" phldr="1"/>
      <dgm:spPr/>
      <dgm:t>
        <a:bodyPr/>
        <a:lstStyle/>
        <a:p>
          <a:endParaRPr lang="en-US"/>
        </a:p>
      </dgm:t>
    </dgm:pt>
    <dgm:pt modelId="{F2619CB0-5809-D544-868D-442E0C7DF23C}">
      <dgm:prSet phldrT="[Text]"/>
      <dgm:spPr/>
      <dgm:t>
        <a:bodyPr/>
        <a:lstStyle/>
        <a:p>
          <a:r>
            <a:rPr lang="en-US" dirty="0"/>
            <a:t>Asset Side</a:t>
          </a:r>
        </a:p>
      </dgm:t>
    </dgm:pt>
    <dgm:pt modelId="{8FCC3614-E89D-D34C-AE3C-E9F1850CD894}" type="parTrans" cxnId="{00E64CA6-41BE-E24C-8B76-5873CAC5FEC7}">
      <dgm:prSet/>
      <dgm:spPr/>
      <dgm:t>
        <a:bodyPr/>
        <a:lstStyle/>
        <a:p>
          <a:endParaRPr lang="en-US"/>
        </a:p>
      </dgm:t>
    </dgm:pt>
    <dgm:pt modelId="{818FD4C8-4DD1-054E-889F-1230D09F09E6}" type="sibTrans" cxnId="{00E64CA6-41BE-E24C-8B76-5873CAC5FEC7}">
      <dgm:prSet/>
      <dgm:spPr/>
      <dgm:t>
        <a:bodyPr/>
        <a:lstStyle/>
        <a:p>
          <a:endParaRPr lang="en-US"/>
        </a:p>
      </dgm:t>
    </dgm:pt>
    <dgm:pt modelId="{E3FD57E8-4120-C74F-984E-27BB7A9E8DBC}">
      <dgm:prSet phldrT="[Text]"/>
      <dgm:spPr/>
      <dgm:t>
        <a:bodyPr/>
        <a:lstStyle/>
        <a:p>
          <a:r>
            <a:rPr lang="en-US" dirty="0"/>
            <a:t>Cash</a:t>
          </a:r>
        </a:p>
      </dgm:t>
    </dgm:pt>
    <dgm:pt modelId="{4102939F-352C-2C43-A2AA-856B8429DFB9}" type="parTrans" cxnId="{9A2C652E-A98F-FF43-BC8E-F5969C7C536D}">
      <dgm:prSet/>
      <dgm:spPr/>
      <dgm:t>
        <a:bodyPr/>
        <a:lstStyle/>
        <a:p>
          <a:endParaRPr lang="en-US"/>
        </a:p>
      </dgm:t>
    </dgm:pt>
    <dgm:pt modelId="{CBF7C20A-B2DA-EC4F-99C5-B94C34764936}" type="sibTrans" cxnId="{9A2C652E-A98F-FF43-BC8E-F5969C7C536D}">
      <dgm:prSet/>
      <dgm:spPr/>
      <dgm:t>
        <a:bodyPr/>
        <a:lstStyle/>
        <a:p>
          <a:endParaRPr lang="en-US"/>
        </a:p>
      </dgm:t>
    </dgm:pt>
    <dgm:pt modelId="{11F5CA5B-909B-F144-A5DF-778ABD56BCA8}">
      <dgm:prSet phldrT="[Text]"/>
      <dgm:spPr/>
      <dgm:t>
        <a:bodyPr/>
        <a:lstStyle/>
        <a:p>
          <a:r>
            <a:rPr lang="en-US" dirty="0"/>
            <a:t>EV</a:t>
          </a:r>
        </a:p>
      </dgm:t>
    </dgm:pt>
    <dgm:pt modelId="{2ED9A0C1-18A2-2541-B788-50B67D67F125}" type="parTrans" cxnId="{87512BD3-17E9-DC46-95C3-BD2280AD8D17}">
      <dgm:prSet/>
      <dgm:spPr/>
      <dgm:t>
        <a:bodyPr/>
        <a:lstStyle/>
        <a:p>
          <a:endParaRPr lang="en-US"/>
        </a:p>
      </dgm:t>
    </dgm:pt>
    <dgm:pt modelId="{83BCCFD7-4976-1649-ACCD-3BD11C1B404E}" type="sibTrans" cxnId="{87512BD3-17E9-DC46-95C3-BD2280AD8D17}">
      <dgm:prSet/>
      <dgm:spPr/>
      <dgm:t>
        <a:bodyPr/>
        <a:lstStyle/>
        <a:p>
          <a:endParaRPr lang="en-US"/>
        </a:p>
      </dgm:t>
    </dgm:pt>
    <dgm:pt modelId="{18F92FB6-F688-804A-A6F0-1F0B5CEF485B}">
      <dgm:prSet phldrT="[Text]"/>
      <dgm:spPr/>
      <dgm:t>
        <a:bodyPr/>
        <a:lstStyle/>
        <a:p>
          <a:r>
            <a:rPr lang="en-US" dirty="0"/>
            <a:t>Financing Side</a:t>
          </a:r>
        </a:p>
      </dgm:t>
    </dgm:pt>
    <dgm:pt modelId="{40ECBF04-F2D5-8749-B826-A4A98B9647E0}" type="parTrans" cxnId="{B59DB869-FAF0-8442-8F34-19BF3A401AFE}">
      <dgm:prSet/>
      <dgm:spPr/>
      <dgm:t>
        <a:bodyPr/>
        <a:lstStyle/>
        <a:p>
          <a:endParaRPr lang="en-US"/>
        </a:p>
      </dgm:t>
    </dgm:pt>
    <dgm:pt modelId="{3456E038-FBDD-6947-91DA-0E0BB311D2F7}" type="sibTrans" cxnId="{B59DB869-FAF0-8442-8F34-19BF3A401AFE}">
      <dgm:prSet/>
      <dgm:spPr/>
      <dgm:t>
        <a:bodyPr/>
        <a:lstStyle/>
        <a:p>
          <a:endParaRPr lang="en-US"/>
        </a:p>
      </dgm:t>
    </dgm:pt>
    <dgm:pt modelId="{BC29AC93-746B-A247-82DC-9B17C564942F}">
      <dgm:prSet phldrT="[Text]"/>
      <dgm:spPr/>
      <dgm:t>
        <a:bodyPr/>
        <a:lstStyle/>
        <a:p>
          <a:r>
            <a:rPr lang="en-US" dirty="0"/>
            <a:t>MV of Debt &amp; MV of Preferred Stock</a:t>
          </a:r>
        </a:p>
      </dgm:t>
    </dgm:pt>
    <dgm:pt modelId="{34FB929D-9544-0046-B7E0-A99B88BEA1E4}" type="parTrans" cxnId="{3414C187-54CA-5E44-ABE6-EDBB8E939DAF}">
      <dgm:prSet/>
      <dgm:spPr/>
      <dgm:t>
        <a:bodyPr/>
        <a:lstStyle/>
        <a:p>
          <a:endParaRPr lang="en-US"/>
        </a:p>
      </dgm:t>
    </dgm:pt>
    <dgm:pt modelId="{6080BF1E-6C04-C348-A69C-ACB286EC9C62}" type="sibTrans" cxnId="{3414C187-54CA-5E44-ABE6-EDBB8E939DAF}">
      <dgm:prSet/>
      <dgm:spPr/>
      <dgm:t>
        <a:bodyPr/>
        <a:lstStyle/>
        <a:p>
          <a:endParaRPr lang="en-US"/>
        </a:p>
      </dgm:t>
    </dgm:pt>
    <dgm:pt modelId="{C1B9361E-DDE3-D240-9FF4-74BEF7CA5B52}">
      <dgm:prSet phldrT="[Text]"/>
      <dgm:spPr/>
      <dgm:t>
        <a:bodyPr/>
        <a:lstStyle/>
        <a:p>
          <a:r>
            <a:rPr lang="en-US" dirty="0"/>
            <a:t>Equity Value</a:t>
          </a:r>
        </a:p>
      </dgm:t>
    </dgm:pt>
    <dgm:pt modelId="{490815EB-D4A9-EC44-AB76-CA13EF6A4723}" type="parTrans" cxnId="{BC7390A6-40C4-3C4D-886B-BEEBD38A62A8}">
      <dgm:prSet/>
      <dgm:spPr/>
      <dgm:t>
        <a:bodyPr/>
        <a:lstStyle/>
        <a:p>
          <a:endParaRPr lang="en-US"/>
        </a:p>
      </dgm:t>
    </dgm:pt>
    <dgm:pt modelId="{9E1D5CF8-4205-4545-AFC5-3C3F2F1AAF55}" type="sibTrans" cxnId="{BC7390A6-40C4-3C4D-886B-BEEBD38A62A8}">
      <dgm:prSet/>
      <dgm:spPr/>
      <dgm:t>
        <a:bodyPr/>
        <a:lstStyle/>
        <a:p>
          <a:endParaRPr lang="en-US"/>
        </a:p>
      </dgm:t>
    </dgm:pt>
    <dgm:pt modelId="{3CA972A6-B18B-CB4F-90EE-EA2A0BE062A3}" type="pres">
      <dgm:prSet presAssocID="{57614E29-5E37-8146-AD86-D6BA8FFFB4FA}" presName="diagram" presStyleCnt="0">
        <dgm:presLayoutVars>
          <dgm:chPref val="1"/>
          <dgm:dir/>
          <dgm:animOne val="branch"/>
          <dgm:animLvl val="lvl"/>
          <dgm:resizeHandles/>
        </dgm:presLayoutVars>
      </dgm:prSet>
      <dgm:spPr/>
    </dgm:pt>
    <dgm:pt modelId="{C908882F-CD51-6542-A774-69931B7CEB47}" type="pres">
      <dgm:prSet presAssocID="{F2619CB0-5809-D544-868D-442E0C7DF23C}" presName="root" presStyleCnt="0"/>
      <dgm:spPr/>
    </dgm:pt>
    <dgm:pt modelId="{FE18D5F6-8238-D343-99CF-59E971CA57B5}" type="pres">
      <dgm:prSet presAssocID="{F2619CB0-5809-D544-868D-442E0C7DF23C}" presName="rootComposite" presStyleCnt="0"/>
      <dgm:spPr/>
    </dgm:pt>
    <dgm:pt modelId="{84BF0A2F-D882-3545-8F75-420CF01FFE15}" type="pres">
      <dgm:prSet presAssocID="{F2619CB0-5809-D544-868D-442E0C7DF23C}" presName="rootText" presStyleLbl="node1" presStyleIdx="0" presStyleCnt="2"/>
      <dgm:spPr/>
    </dgm:pt>
    <dgm:pt modelId="{9BFCFE9D-6D06-1E49-BA6B-F7D6468B5100}" type="pres">
      <dgm:prSet presAssocID="{F2619CB0-5809-D544-868D-442E0C7DF23C}" presName="rootConnector" presStyleLbl="node1" presStyleIdx="0" presStyleCnt="2"/>
      <dgm:spPr/>
    </dgm:pt>
    <dgm:pt modelId="{AF583722-82D9-4842-9DFE-4516219CDA61}" type="pres">
      <dgm:prSet presAssocID="{F2619CB0-5809-D544-868D-442E0C7DF23C}" presName="childShape" presStyleCnt="0"/>
      <dgm:spPr/>
    </dgm:pt>
    <dgm:pt modelId="{CAA8E264-7089-1240-8770-6A11510B391F}" type="pres">
      <dgm:prSet presAssocID="{4102939F-352C-2C43-A2AA-856B8429DFB9}" presName="Name13" presStyleLbl="parChTrans1D2" presStyleIdx="0" presStyleCnt="4"/>
      <dgm:spPr/>
    </dgm:pt>
    <dgm:pt modelId="{B3668F0E-708C-7E46-B652-3FF5CE244D15}" type="pres">
      <dgm:prSet presAssocID="{E3FD57E8-4120-C74F-984E-27BB7A9E8DBC}" presName="childText" presStyleLbl="bgAcc1" presStyleIdx="0" presStyleCnt="4">
        <dgm:presLayoutVars>
          <dgm:bulletEnabled val="1"/>
        </dgm:presLayoutVars>
      </dgm:prSet>
      <dgm:spPr/>
    </dgm:pt>
    <dgm:pt modelId="{7483A457-0CBA-8545-8588-5281A2F785DA}" type="pres">
      <dgm:prSet presAssocID="{2ED9A0C1-18A2-2541-B788-50B67D67F125}" presName="Name13" presStyleLbl="parChTrans1D2" presStyleIdx="1" presStyleCnt="4"/>
      <dgm:spPr/>
    </dgm:pt>
    <dgm:pt modelId="{1EE2D749-0873-8B48-B1EE-0102392779C6}" type="pres">
      <dgm:prSet presAssocID="{11F5CA5B-909B-F144-A5DF-778ABD56BCA8}" presName="childText" presStyleLbl="bgAcc1" presStyleIdx="1" presStyleCnt="4">
        <dgm:presLayoutVars>
          <dgm:bulletEnabled val="1"/>
        </dgm:presLayoutVars>
      </dgm:prSet>
      <dgm:spPr/>
    </dgm:pt>
    <dgm:pt modelId="{916FB40C-DD7D-E14B-8896-3FBCDEC327A8}" type="pres">
      <dgm:prSet presAssocID="{18F92FB6-F688-804A-A6F0-1F0B5CEF485B}" presName="root" presStyleCnt="0"/>
      <dgm:spPr/>
    </dgm:pt>
    <dgm:pt modelId="{6E8FB040-E187-5C40-B688-246F485E2045}" type="pres">
      <dgm:prSet presAssocID="{18F92FB6-F688-804A-A6F0-1F0B5CEF485B}" presName="rootComposite" presStyleCnt="0"/>
      <dgm:spPr/>
    </dgm:pt>
    <dgm:pt modelId="{980B57E7-643E-5D41-8D11-6E9BE663F7D3}" type="pres">
      <dgm:prSet presAssocID="{18F92FB6-F688-804A-A6F0-1F0B5CEF485B}" presName="rootText" presStyleLbl="node1" presStyleIdx="1" presStyleCnt="2"/>
      <dgm:spPr/>
    </dgm:pt>
    <dgm:pt modelId="{0C3871B8-E772-284D-ADC0-F527B39954FF}" type="pres">
      <dgm:prSet presAssocID="{18F92FB6-F688-804A-A6F0-1F0B5CEF485B}" presName="rootConnector" presStyleLbl="node1" presStyleIdx="1" presStyleCnt="2"/>
      <dgm:spPr/>
    </dgm:pt>
    <dgm:pt modelId="{F0BF5DC7-C90F-A849-A0C4-D3439F394C0F}" type="pres">
      <dgm:prSet presAssocID="{18F92FB6-F688-804A-A6F0-1F0B5CEF485B}" presName="childShape" presStyleCnt="0"/>
      <dgm:spPr/>
    </dgm:pt>
    <dgm:pt modelId="{25DB6A6B-F11B-AF46-89D3-FA3B1CEF2C16}" type="pres">
      <dgm:prSet presAssocID="{34FB929D-9544-0046-B7E0-A99B88BEA1E4}" presName="Name13" presStyleLbl="parChTrans1D2" presStyleIdx="2" presStyleCnt="4"/>
      <dgm:spPr/>
    </dgm:pt>
    <dgm:pt modelId="{2B962879-DA22-F842-B8B3-63D828527A91}" type="pres">
      <dgm:prSet presAssocID="{BC29AC93-746B-A247-82DC-9B17C564942F}" presName="childText" presStyleLbl="bgAcc1" presStyleIdx="2" presStyleCnt="4">
        <dgm:presLayoutVars>
          <dgm:bulletEnabled val="1"/>
        </dgm:presLayoutVars>
      </dgm:prSet>
      <dgm:spPr/>
    </dgm:pt>
    <dgm:pt modelId="{18D64891-27F0-BA4B-B7DE-E17FEF76D48B}" type="pres">
      <dgm:prSet presAssocID="{490815EB-D4A9-EC44-AB76-CA13EF6A4723}" presName="Name13" presStyleLbl="parChTrans1D2" presStyleIdx="3" presStyleCnt="4"/>
      <dgm:spPr/>
    </dgm:pt>
    <dgm:pt modelId="{4DA57341-17F3-074C-B857-BC9B16611667}" type="pres">
      <dgm:prSet presAssocID="{C1B9361E-DDE3-D240-9FF4-74BEF7CA5B52}" presName="childText" presStyleLbl="bgAcc1" presStyleIdx="3" presStyleCnt="4">
        <dgm:presLayoutVars>
          <dgm:bulletEnabled val="1"/>
        </dgm:presLayoutVars>
      </dgm:prSet>
      <dgm:spPr/>
    </dgm:pt>
  </dgm:ptLst>
  <dgm:cxnLst>
    <dgm:cxn modelId="{7738C105-7CDB-1E4E-B9DE-8E5A08FDDDCE}" type="presOf" srcId="{F2619CB0-5809-D544-868D-442E0C7DF23C}" destId="{9BFCFE9D-6D06-1E49-BA6B-F7D6468B5100}" srcOrd="1" destOrd="0" presId="urn:microsoft.com/office/officeart/2005/8/layout/hierarchy3"/>
    <dgm:cxn modelId="{007C0912-3757-1E47-8801-9A432AA8ED59}" type="presOf" srcId="{E3FD57E8-4120-C74F-984E-27BB7A9E8DBC}" destId="{B3668F0E-708C-7E46-B652-3FF5CE244D15}" srcOrd="0" destOrd="0" presId="urn:microsoft.com/office/officeart/2005/8/layout/hierarchy3"/>
    <dgm:cxn modelId="{BAB51F1C-F2F4-404A-A975-E84DEAE16A5B}" type="presOf" srcId="{57614E29-5E37-8146-AD86-D6BA8FFFB4FA}" destId="{3CA972A6-B18B-CB4F-90EE-EA2A0BE062A3}" srcOrd="0" destOrd="0" presId="urn:microsoft.com/office/officeart/2005/8/layout/hierarchy3"/>
    <dgm:cxn modelId="{9837531D-6919-D043-91F2-810E3365F234}" type="presOf" srcId="{18F92FB6-F688-804A-A6F0-1F0B5CEF485B}" destId="{980B57E7-643E-5D41-8D11-6E9BE663F7D3}" srcOrd="0" destOrd="0" presId="urn:microsoft.com/office/officeart/2005/8/layout/hierarchy3"/>
    <dgm:cxn modelId="{3254C91E-AC1C-2F4A-9651-A5A6EFD36125}" type="presOf" srcId="{34FB929D-9544-0046-B7E0-A99B88BEA1E4}" destId="{25DB6A6B-F11B-AF46-89D3-FA3B1CEF2C16}" srcOrd="0" destOrd="0" presId="urn:microsoft.com/office/officeart/2005/8/layout/hierarchy3"/>
    <dgm:cxn modelId="{1EA57025-294A-C740-BCFD-A114B115974E}" type="presOf" srcId="{4102939F-352C-2C43-A2AA-856B8429DFB9}" destId="{CAA8E264-7089-1240-8770-6A11510B391F}" srcOrd="0" destOrd="0" presId="urn:microsoft.com/office/officeart/2005/8/layout/hierarchy3"/>
    <dgm:cxn modelId="{9A2C652E-A98F-FF43-BC8E-F5969C7C536D}" srcId="{F2619CB0-5809-D544-868D-442E0C7DF23C}" destId="{E3FD57E8-4120-C74F-984E-27BB7A9E8DBC}" srcOrd="0" destOrd="0" parTransId="{4102939F-352C-2C43-A2AA-856B8429DFB9}" sibTransId="{CBF7C20A-B2DA-EC4F-99C5-B94C34764936}"/>
    <dgm:cxn modelId="{7315E268-8BA3-9447-A5CB-844239AE0DAD}" type="presOf" srcId="{18F92FB6-F688-804A-A6F0-1F0B5CEF485B}" destId="{0C3871B8-E772-284D-ADC0-F527B39954FF}" srcOrd="1" destOrd="0" presId="urn:microsoft.com/office/officeart/2005/8/layout/hierarchy3"/>
    <dgm:cxn modelId="{B59DB869-FAF0-8442-8F34-19BF3A401AFE}" srcId="{57614E29-5E37-8146-AD86-D6BA8FFFB4FA}" destId="{18F92FB6-F688-804A-A6F0-1F0B5CEF485B}" srcOrd="1" destOrd="0" parTransId="{40ECBF04-F2D5-8749-B826-A4A98B9647E0}" sibTransId="{3456E038-FBDD-6947-91DA-0E0BB311D2F7}"/>
    <dgm:cxn modelId="{3414C187-54CA-5E44-ABE6-EDBB8E939DAF}" srcId="{18F92FB6-F688-804A-A6F0-1F0B5CEF485B}" destId="{BC29AC93-746B-A247-82DC-9B17C564942F}" srcOrd="0" destOrd="0" parTransId="{34FB929D-9544-0046-B7E0-A99B88BEA1E4}" sibTransId="{6080BF1E-6C04-C348-A69C-ACB286EC9C62}"/>
    <dgm:cxn modelId="{0D834489-63C5-294D-85B9-51C854403A3E}" type="presOf" srcId="{2ED9A0C1-18A2-2541-B788-50B67D67F125}" destId="{7483A457-0CBA-8545-8588-5281A2F785DA}" srcOrd="0" destOrd="0" presId="urn:microsoft.com/office/officeart/2005/8/layout/hierarchy3"/>
    <dgm:cxn modelId="{728BFE95-CE89-D947-9527-4EA3FEE516DE}" type="presOf" srcId="{11F5CA5B-909B-F144-A5DF-778ABD56BCA8}" destId="{1EE2D749-0873-8B48-B1EE-0102392779C6}" srcOrd="0" destOrd="0" presId="urn:microsoft.com/office/officeart/2005/8/layout/hierarchy3"/>
    <dgm:cxn modelId="{76F760A1-7F40-8948-A483-C2CCE4C9627C}" type="presOf" srcId="{C1B9361E-DDE3-D240-9FF4-74BEF7CA5B52}" destId="{4DA57341-17F3-074C-B857-BC9B16611667}" srcOrd="0" destOrd="0" presId="urn:microsoft.com/office/officeart/2005/8/layout/hierarchy3"/>
    <dgm:cxn modelId="{2640F5A5-A815-5741-8C69-5329F32C0F69}" type="presOf" srcId="{490815EB-D4A9-EC44-AB76-CA13EF6A4723}" destId="{18D64891-27F0-BA4B-B7DE-E17FEF76D48B}" srcOrd="0" destOrd="0" presId="urn:microsoft.com/office/officeart/2005/8/layout/hierarchy3"/>
    <dgm:cxn modelId="{00E64CA6-41BE-E24C-8B76-5873CAC5FEC7}" srcId="{57614E29-5E37-8146-AD86-D6BA8FFFB4FA}" destId="{F2619CB0-5809-D544-868D-442E0C7DF23C}" srcOrd="0" destOrd="0" parTransId="{8FCC3614-E89D-D34C-AE3C-E9F1850CD894}" sibTransId="{818FD4C8-4DD1-054E-889F-1230D09F09E6}"/>
    <dgm:cxn modelId="{BC7390A6-40C4-3C4D-886B-BEEBD38A62A8}" srcId="{18F92FB6-F688-804A-A6F0-1F0B5CEF485B}" destId="{C1B9361E-DDE3-D240-9FF4-74BEF7CA5B52}" srcOrd="1" destOrd="0" parTransId="{490815EB-D4A9-EC44-AB76-CA13EF6A4723}" sibTransId="{9E1D5CF8-4205-4545-AFC5-3C3F2F1AAF55}"/>
    <dgm:cxn modelId="{DAD57FC7-149C-7444-A1D9-1B71741545E1}" type="presOf" srcId="{BC29AC93-746B-A247-82DC-9B17C564942F}" destId="{2B962879-DA22-F842-B8B3-63D828527A91}" srcOrd="0" destOrd="0" presId="urn:microsoft.com/office/officeart/2005/8/layout/hierarchy3"/>
    <dgm:cxn modelId="{87512BD3-17E9-DC46-95C3-BD2280AD8D17}" srcId="{F2619CB0-5809-D544-868D-442E0C7DF23C}" destId="{11F5CA5B-909B-F144-A5DF-778ABD56BCA8}" srcOrd="1" destOrd="0" parTransId="{2ED9A0C1-18A2-2541-B788-50B67D67F125}" sibTransId="{83BCCFD7-4976-1649-ACCD-3BD11C1B404E}"/>
    <dgm:cxn modelId="{57F622EE-70AF-524F-B389-70B61BD9BE98}" type="presOf" srcId="{F2619CB0-5809-D544-868D-442E0C7DF23C}" destId="{84BF0A2F-D882-3545-8F75-420CF01FFE15}" srcOrd="0" destOrd="0" presId="urn:microsoft.com/office/officeart/2005/8/layout/hierarchy3"/>
    <dgm:cxn modelId="{436A4509-9319-3548-896A-9AA7915210D4}" type="presParOf" srcId="{3CA972A6-B18B-CB4F-90EE-EA2A0BE062A3}" destId="{C908882F-CD51-6542-A774-69931B7CEB47}" srcOrd="0" destOrd="0" presId="urn:microsoft.com/office/officeart/2005/8/layout/hierarchy3"/>
    <dgm:cxn modelId="{D800B7ED-CAB7-824F-A0A2-A1707FDE9A6F}" type="presParOf" srcId="{C908882F-CD51-6542-A774-69931B7CEB47}" destId="{FE18D5F6-8238-D343-99CF-59E971CA57B5}" srcOrd="0" destOrd="0" presId="urn:microsoft.com/office/officeart/2005/8/layout/hierarchy3"/>
    <dgm:cxn modelId="{F36865A8-CC8E-B84A-A3C9-17CA14AB69EF}" type="presParOf" srcId="{FE18D5F6-8238-D343-99CF-59E971CA57B5}" destId="{84BF0A2F-D882-3545-8F75-420CF01FFE15}" srcOrd="0" destOrd="0" presId="urn:microsoft.com/office/officeart/2005/8/layout/hierarchy3"/>
    <dgm:cxn modelId="{4C52E3A9-290D-7145-B5E4-529A727697B7}" type="presParOf" srcId="{FE18D5F6-8238-D343-99CF-59E971CA57B5}" destId="{9BFCFE9D-6D06-1E49-BA6B-F7D6468B5100}" srcOrd="1" destOrd="0" presId="urn:microsoft.com/office/officeart/2005/8/layout/hierarchy3"/>
    <dgm:cxn modelId="{B729A5F2-3B6A-464F-9828-320B127602D6}" type="presParOf" srcId="{C908882F-CD51-6542-A774-69931B7CEB47}" destId="{AF583722-82D9-4842-9DFE-4516219CDA61}" srcOrd="1" destOrd="0" presId="urn:microsoft.com/office/officeart/2005/8/layout/hierarchy3"/>
    <dgm:cxn modelId="{7D485903-7206-214D-B2BA-A251FC37985D}" type="presParOf" srcId="{AF583722-82D9-4842-9DFE-4516219CDA61}" destId="{CAA8E264-7089-1240-8770-6A11510B391F}" srcOrd="0" destOrd="0" presId="urn:microsoft.com/office/officeart/2005/8/layout/hierarchy3"/>
    <dgm:cxn modelId="{4651822A-B760-C24D-93B5-D5ACC2AC0A55}" type="presParOf" srcId="{AF583722-82D9-4842-9DFE-4516219CDA61}" destId="{B3668F0E-708C-7E46-B652-3FF5CE244D15}" srcOrd="1" destOrd="0" presId="urn:microsoft.com/office/officeart/2005/8/layout/hierarchy3"/>
    <dgm:cxn modelId="{3240822B-CBA6-A24E-BFCD-F755A78528E3}" type="presParOf" srcId="{AF583722-82D9-4842-9DFE-4516219CDA61}" destId="{7483A457-0CBA-8545-8588-5281A2F785DA}" srcOrd="2" destOrd="0" presId="urn:microsoft.com/office/officeart/2005/8/layout/hierarchy3"/>
    <dgm:cxn modelId="{18C84539-A846-7142-A106-95D7E3D010EE}" type="presParOf" srcId="{AF583722-82D9-4842-9DFE-4516219CDA61}" destId="{1EE2D749-0873-8B48-B1EE-0102392779C6}" srcOrd="3" destOrd="0" presId="urn:microsoft.com/office/officeart/2005/8/layout/hierarchy3"/>
    <dgm:cxn modelId="{0B094D63-EC83-A04C-BB10-6C2B9B3BA9BE}" type="presParOf" srcId="{3CA972A6-B18B-CB4F-90EE-EA2A0BE062A3}" destId="{916FB40C-DD7D-E14B-8896-3FBCDEC327A8}" srcOrd="1" destOrd="0" presId="urn:microsoft.com/office/officeart/2005/8/layout/hierarchy3"/>
    <dgm:cxn modelId="{EB6E5FFA-CAA3-6F48-AD09-7E3A57105D74}" type="presParOf" srcId="{916FB40C-DD7D-E14B-8896-3FBCDEC327A8}" destId="{6E8FB040-E187-5C40-B688-246F485E2045}" srcOrd="0" destOrd="0" presId="urn:microsoft.com/office/officeart/2005/8/layout/hierarchy3"/>
    <dgm:cxn modelId="{E320E5FE-5B01-ED4D-8069-B270584D2973}" type="presParOf" srcId="{6E8FB040-E187-5C40-B688-246F485E2045}" destId="{980B57E7-643E-5D41-8D11-6E9BE663F7D3}" srcOrd="0" destOrd="0" presId="urn:microsoft.com/office/officeart/2005/8/layout/hierarchy3"/>
    <dgm:cxn modelId="{8AFB70B4-67AF-9B4B-8474-F079CEC8A550}" type="presParOf" srcId="{6E8FB040-E187-5C40-B688-246F485E2045}" destId="{0C3871B8-E772-284D-ADC0-F527B39954FF}" srcOrd="1" destOrd="0" presId="urn:microsoft.com/office/officeart/2005/8/layout/hierarchy3"/>
    <dgm:cxn modelId="{37627582-6274-8D4A-AA07-93FAC7F2DA56}" type="presParOf" srcId="{916FB40C-DD7D-E14B-8896-3FBCDEC327A8}" destId="{F0BF5DC7-C90F-A849-A0C4-D3439F394C0F}" srcOrd="1" destOrd="0" presId="urn:microsoft.com/office/officeart/2005/8/layout/hierarchy3"/>
    <dgm:cxn modelId="{47929192-7E78-DF49-8101-FFE8CDC51752}" type="presParOf" srcId="{F0BF5DC7-C90F-A849-A0C4-D3439F394C0F}" destId="{25DB6A6B-F11B-AF46-89D3-FA3B1CEF2C16}" srcOrd="0" destOrd="0" presId="urn:microsoft.com/office/officeart/2005/8/layout/hierarchy3"/>
    <dgm:cxn modelId="{6696D84C-4E28-8C44-A956-D6BD767CC982}" type="presParOf" srcId="{F0BF5DC7-C90F-A849-A0C4-D3439F394C0F}" destId="{2B962879-DA22-F842-B8B3-63D828527A91}" srcOrd="1" destOrd="0" presId="urn:microsoft.com/office/officeart/2005/8/layout/hierarchy3"/>
    <dgm:cxn modelId="{2979DB35-CF7C-2546-9864-A64CF9E50D92}" type="presParOf" srcId="{F0BF5DC7-C90F-A849-A0C4-D3439F394C0F}" destId="{18D64891-27F0-BA4B-B7DE-E17FEF76D48B}" srcOrd="2" destOrd="0" presId="urn:microsoft.com/office/officeart/2005/8/layout/hierarchy3"/>
    <dgm:cxn modelId="{74C51C7F-F681-914E-B31D-AB4F33FF7AB3}" type="presParOf" srcId="{F0BF5DC7-C90F-A849-A0C4-D3439F394C0F}" destId="{4DA57341-17F3-074C-B857-BC9B16611667}"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614E29-5E37-8146-AD86-D6BA8FFFB4FA}" type="doc">
      <dgm:prSet loTypeId="urn:microsoft.com/office/officeart/2005/8/layout/hierarchy3" loCatId="" qsTypeId="urn:microsoft.com/office/officeart/2005/8/quickstyle/simple4" qsCatId="simple" csTypeId="urn:microsoft.com/office/officeart/2005/8/colors/accent1_2" csCatId="accent1" phldr="1"/>
      <dgm:spPr/>
      <dgm:t>
        <a:bodyPr/>
        <a:lstStyle/>
        <a:p>
          <a:endParaRPr lang="en-US"/>
        </a:p>
      </dgm:t>
    </dgm:pt>
    <dgm:pt modelId="{F2619CB0-5809-D544-868D-442E0C7DF23C}">
      <dgm:prSet phldrT="[Text]"/>
      <dgm:spPr/>
      <dgm:t>
        <a:bodyPr/>
        <a:lstStyle/>
        <a:p>
          <a:r>
            <a:rPr lang="en-US" dirty="0"/>
            <a:t>Asset Side</a:t>
          </a:r>
        </a:p>
      </dgm:t>
    </dgm:pt>
    <dgm:pt modelId="{8FCC3614-E89D-D34C-AE3C-E9F1850CD894}" type="parTrans" cxnId="{00E64CA6-41BE-E24C-8B76-5873CAC5FEC7}">
      <dgm:prSet/>
      <dgm:spPr/>
      <dgm:t>
        <a:bodyPr/>
        <a:lstStyle/>
        <a:p>
          <a:endParaRPr lang="en-US"/>
        </a:p>
      </dgm:t>
    </dgm:pt>
    <dgm:pt modelId="{818FD4C8-4DD1-054E-889F-1230D09F09E6}" type="sibTrans" cxnId="{00E64CA6-41BE-E24C-8B76-5873CAC5FEC7}">
      <dgm:prSet/>
      <dgm:spPr/>
      <dgm:t>
        <a:bodyPr/>
        <a:lstStyle/>
        <a:p>
          <a:endParaRPr lang="en-US"/>
        </a:p>
      </dgm:t>
    </dgm:pt>
    <dgm:pt modelId="{E3FD57E8-4120-C74F-984E-27BB7A9E8DBC}">
      <dgm:prSet phldrT="[Text]"/>
      <dgm:spPr/>
      <dgm:t>
        <a:bodyPr/>
        <a:lstStyle/>
        <a:p>
          <a:r>
            <a:rPr lang="en-US" dirty="0"/>
            <a:t>Cash</a:t>
          </a:r>
        </a:p>
      </dgm:t>
    </dgm:pt>
    <dgm:pt modelId="{4102939F-352C-2C43-A2AA-856B8429DFB9}" type="parTrans" cxnId="{9A2C652E-A98F-FF43-BC8E-F5969C7C536D}">
      <dgm:prSet/>
      <dgm:spPr/>
      <dgm:t>
        <a:bodyPr/>
        <a:lstStyle/>
        <a:p>
          <a:endParaRPr lang="en-US"/>
        </a:p>
      </dgm:t>
    </dgm:pt>
    <dgm:pt modelId="{CBF7C20A-B2DA-EC4F-99C5-B94C34764936}" type="sibTrans" cxnId="{9A2C652E-A98F-FF43-BC8E-F5969C7C536D}">
      <dgm:prSet/>
      <dgm:spPr/>
      <dgm:t>
        <a:bodyPr/>
        <a:lstStyle/>
        <a:p>
          <a:endParaRPr lang="en-US"/>
        </a:p>
      </dgm:t>
    </dgm:pt>
    <dgm:pt modelId="{11F5CA5B-909B-F144-A5DF-778ABD56BCA8}">
      <dgm:prSet phldrT="[Text]"/>
      <dgm:spPr/>
      <dgm:t>
        <a:bodyPr/>
        <a:lstStyle/>
        <a:p>
          <a:r>
            <a:rPr lang="en-US" dirty="0"/>
            <a:t>EV</a:t>
          </a:r>
        </a:p>
      </dgm:t>
    </dgm:pt>
    <dgm:pt modelId="{2ED9A0C1-18A2-2541-B788-50B67D67F125}" type="parTrans" cxnId="{87512BD3-17E9-DC46-95C3-BD2280AD8D17}">
      <dgm:prSet/>
      <dgm:spPr/>
      <dgm:t>
        <a:bodyPr/>
        <a:lstStyle/>
        <a:p>
          <a:endParaRPr lang="en-US"/>
        </a:p>
      </dgm:t>
    </dgm:pt>
    <dgm:pt modelId="{83BCCFD7-4976-1649-ACCD-3BD11C1B404E}" type="sibTrans" cxnId="{87512BD3-17E9-DC46-95C3-BD2280AD8D17}">
      <dgm:prSet/>
      <dgm:spPr/>
      <dgm:t>
        <a:bodyPr/>
        <a:lstStyle/>
        <a:p>
          <a:endParaRPr lang="en-US"/>
        </a:p>
      </dgm:t>
    </dgm:pt>
    <dgm:pt modelId="{18F92FB6-F688-804A-A6F0-1F0B5CEF485B}">
      <dgm:prSet phldrT="[Text]"/>
      <dgm:spPr/>
      <dgm:t>
        <a:bodyPr/>
        <a:lstStyle/>
        <a:p>
          <a:r>
            <a:rPr lang="en-US" dirty="0"/>
            <a:t>Financing Side</a:t>
          </a:r>
        </a:p>
      </dgm:t>
    </dgm:pt>
    <dgm:pt modelId="{40ECBF04-F2D5-8749-B826-A4A98B9647E0}" type="parTrans" cxnId="{B59DB869-FAF0-8442-8F34-19BF3A401AFE}">
      <dgm:prSet/>
      <dgm:spPr/>
      <dgm:t>
        <a:bodyPr/>
        <a:lstStyle/>
        <a:p>
          <a:endParaRPr lang="en-US"/>
        </a:p>
      </dgm:t>
    </dgm:pt>
    <dgm:pt modelId="{3456E038-FBDD-6947-91DA-0E0BB311D2F7}" type="sibTrans" cxnId="{B59DB869-FAF0-8442-8F34-19BF3A401AFE}">
      <dgm:prSet/>
      <dgm:spPr/>
      <dgm:t>
        <a:bodyPr/>
        <a:lstStyle/>
        <a:p>
          <a:endParaRPr lang="en-US"/>
        </a:p>
      </dgm:t>
    </dgm:pt>
    <dgm:pt modelId="{BC29AC93-746B-A247-82DC-9B17C564942F}">
      <dgm:prSet phldrT="[Text]"/>
      <dgm:spPr/>
      <dgm:t>
        <a:bodyPr/>
        <a:lstStyle/>
        <a:p>
          <a:r>
            <a:rPr lang="en-US" dirty="0"/>
            <a:t>MV of Debt &amp; MV of Preferred Stock</a:t>
          </a:r>
        </a:p>
      </dgm:t>
    </dgm:pt>
    <dgm:pt modelId="{34FB929D-9544-0046-B7E0-A99B88BEA1E4}" type="parTrans" cxnId="{3414C187-54CA-5E44-ABE6-EDBB8E939DAF}">
      <dgm:prSet/>
      <dgm:spPr/>
      <dgm:t>
        <a:bodyPr/>
        <a:lstStyle/>
        <a:p>
          <a:endParaRPr lang="en-US"/>
        </a:p>
      </dgm:t>
    </dgm:pt>
    <dgm:pt modelId="{6080BF1E-6C04-C348-A69C-ACB286EC9C62}" type="sibTrans" cxnId="{3414C187-54CA-5E44-ABE6-EDBB8E939DAF}">
      <dgm:prSet/>
      <dgm:spPr/>
      <dgm:t>
        <a:bodyPr/>
        <a:lstStyle/>
        <a:p>
          <a:endParaRPr lang="en-US"/>
        </a:p>
      </dgm:t>
    </dgm:pt>
    <dgm:pt modelId="{C1B9361E-DDE3-D240-9FF4-74BEF7CA5B52}">
      <dgm:prSet phldrT="[Text]"/>
      <dgm:spPr/>
      <dgm:t>
        <a:bodyPr/>
        <a:lstStyle/>
        <a:p>
          <a:r>
            <a:rPr lang="en-US" dirty="0"/>
            <a:t>Equity Value</a:t>
          </a:r>
        </a:p>
      </dgm:t>
    </dgm:pt>
    <dgm:pt modelId="{490815EB-D4A9-EC44-AB76-CA13EF6A4723}" type="parTrans" cxnId="{BC7390A6-40C4-3C4D-886B-BEEBD38A62A8}">
      <dgm:prSet/>
      <dgm:spPr/>
      <dgm:t>
        <a:bodyPr/>
        <a:lstStyle/>
        <a:p>
          <a:endParaRPr lang="en-US"/>
        </a:p>
      </dgm:t>
    </dgm:pt>
    <dgm:pt modelId="{9E1D5CF8-4205-4545-AFC5-3C3F2F1AAF55}" type="sibTrans" cxnId="{BC7390A6-40C4-3C4D-886B-BEEBD38A62A8}">
      <dgm:prSet/>
      <dgm:spPr/>
      <dgm:t>
        <a:bodyPr/>
        <a:lstStyle/>
        <a:p>
          <a:endParaRPr lang="en-US"/>
        </a:p>
      </dgm:t>
    </dgm:pt>
    <dgm:pt modelId="{3CA972A6-B18B-CB4F-90EE-EA2A0BE062A3}" type="pres">
      <dgm:prSet presAssocID="{57614E29-5E37-8146-AD86-D6BA8FFFB4FA}" presName="diagram" presStyleCnt="0">
        <dgm:presLayoutVars>
          <dgm:chPref val="1"/>
          <dgm:dir/>
          <dgm:animOne val="branch"/>
          <dgm:animLvl val="lvl"/>
          <dgm:resizeHandles/>
        </dgm:presLayoutVars>
      </dgm:prSet>
      <dgm:spPr/>
    </dgm:pt>
    <dgm:pt modelId="{C908882F-CD51-6542-A774-69931B7CEB47}" type="pres">
      <dgm:prSet presAssocID="{F2619CB0-5809-D544-868D-442E0C7DF23C}" presName="root" presStyleCnt="0"/>
      <dgm:spPr/>
    </dgm:pt>
    <dgm:pt modelId="{FE18D5F6-8238-D343-99CF-59E971CA57B5}" type="pres">
      <dgm:prSet presAssocID="{F2619CB0-5809-D544-868D-442E0C7DF23C}" presName="rootComposite" presStyleCnt="0"/>
      <dgm:spPr/>
    </dgm:pt>
    <dgm:pt modelId="{84BF0A2F-D882-3545-8F75-420CF01FFE15}" type="pres">
      <dgm:prSet presAssocID="{F2619CB0-5809-D544-868D-442E0C7DF23C}" presName="rootText" presStyleLbl="node1" presStyleIdx="0" presStyleCnt="2"/>
      <dgm:spPr/>
    </dgm:pt>
    <dgm:pt modelId="{9BFCFE9D-6D06-1E49-BA6B-F7D6468B5100}" type="pres">
      <dgm:prSet presAssocID="{F2619CB0-5809-D544-868D-442E0C7DF23C}" presName="rootConnector" presStyleLbl="node1" presStyleIdx="0" presStyleCnt="2"/>
      <dgm:spPr/>
    </dgm:pt>
    <dgm:pt modelId="{AF583722-82D9-4842-9DFE-4516219CDA61}" type="pres">
      <dgm:prSet presAssocID="{F2619CB0-5809-D544-868D-442E0C7DF23C}" presName="childShape" presStyleCnt="0"/>
      <dgm:spPr/>
    </dgm:pt>
    <dgm:pt modelId="{CAA8E264-7089-1240-8770-6A11510B391F}" type="pres">
      <dgm:prSet presAssocID="{4102939F-352C-2C43-A2AA-856B8429DFB9}" presName="Name13" presStyleLbl="parChTrans1D2" presStyleIdx="0" presStyleCnt="4"/>
      <dgm:spPr/>
    </dgm:pt>
    <dgm:pt modelId="{B3668F0E-708C-7E46-B652-3FF5CE244D15}" type="pres">
      <dgm:prSet presAssocID="{E3FD57E8-4120-C74F-984E-27BB7A9E8DBC}" presName="childText" presStyleLbl="bgAcc1" presStyleIdx="0" presStyleCnt="4">
        <dgm:presLayoutVars>
          <dgm:bulletEnabled val="1"/>
        </dgm:presLayoutVars>
      </dgm:prSet>
      <dgm:spPr/>
    </dgm:pt>
    <dgm:pt modelId="{7483A457-0CBA-8545-8588-5281A2F785DA}" type="pres">
      <dgm:prSet presAssocID="{2ED9A0C1-18A2-2541-B788-50B67D67F125}" presName="Name13" presStyleLbl="parChTrans1D2" presStyleIdx="1" presStyleCnt="4"/>
      <dgm:spPr/>
    </dgm:pt>
    <dgm:pt modelId="{1EE2D749-0873-8B48-B1EE-0102392779C6}" type="pres">
      <dgm:prSet presAssocID="{11F5CA5B-909B-F144-A5DF-778ABD56BCA8}" presName="childText" presStyleLbl="bgAcc1" presStyleIdx="1" presStyleCnt="4">
        <dgm:presLayoutVars>
          <dgm:bulletEnabled val="1"/>
        </dgm:presLayoutVars>
      </dgm:prSet>
      <dgm:spPr/>
    </dgm:pt>
    <dgm:pt modelId="{916FB40C-DD7D-E14B-8896-3FBCDEC327A8}" type="pres">
      <dgm:prSet presAssocID="{18F92FB6-F688-804A-A6F0-1F0B5CEF485B}" presName="root" presStyleCnt="0"/>
      <dgm:spPr/>
    </dgm:pt>
    <dgm:pt modelId="{6E8FB040-E187-5C40-B688-246F485E2045}" type="pres">
      <dgm:prSet presAssocID="{18F92FB6-F688-804A-A6F0-1F0B5CEF485B}" presName="rootComposite" presStyleCnt="0"/>
      <dgm:spPr/>
    </dgm:pt>
    <dgm:pt modelId="{980B57E7-643E-5D41-8D11-6E9BE663F7D3}" type="pres">
      <dgm:prSet presAssocID="{18F92FB6-F688-804A-A6F0-1F0B5CEF485B}" presName="rootText" presStyleLbl="node1" presStyleIdx="1" presStyleCnt="2"/>
      <dgm:spPr/>
    </dgm:pt>
    <dgm:pt modelId="{0C3871B8-E772-284D-ADC0-F527B39954FF}" type="pres">
      <dgm:prSet presAssocID="{18F92FB6-F688-804A-A6F0-1F0B5CEF485B}" presName="rootConnector" presStyleLbl="node1" presStyleIdx="1" presStyleCnt="2"/>
      <dgm:spPr/>
    </dgm:pt>
    <dgm:pt modelId="{F0BF5DC7-C90F-A849-A0C4-D3439F394C0F}" type="pres">
      <dgm:prSet presAssocID="{18F92FB6-F688-804A-A6F0-1F0B5CEF485B}" presName="childShape" presStyleCnt="0"/>
      <dgm:spPr/>
    </dgm:pt>
    <dgm:pt modelId="{25DB6A6B-F11B-AF46-89D3-FA3B1CEF2C16}" type="pres">
      <dgm:prSet presAssocID="{34FB929D-9544-0046-B7E0-A99B88BEA1E4}" presName="Name13" presStyleLbl="parChTrans1D2" presStyleIdx="2" presStyleCnt="4"/>
      <dgm:spPr/>
    </dgm:pt>
    <dgm:pt modelId="{2B962879-DA22-F842-B8B3-63D828527A91}" type="pres">
      <dgm:prSet presAssocID="{BC29AC93-746B-A247-82DC-9B17C564942F}" presName="childText" presStyleLbl="bgAcc1" presStyleIdx="2" presStyleCnt="4">
        <dgm:presLayoutVars>
          <dgm:bulletEnabled val="1"/>
        </dgm:presLayoutVars>
      </dgm:prSet>
      <dgm:spPr/>
    </dgm:pt>
    <dgm:pt modelId="{18D64891-27F0-BA4B-B7DE-E17FEF76D48B}" type="pres">
      <dgm:prSet presAssocID="{490815EB-D4A9-EC44-AB76-CA13EF6A4723}" presName="Name13" presStyleLbl="parChTrans1D2" presStyleIdx="3" presStyleCnt="4"/>
      <dgm:spPr/>
    </dgm:pt>
    <dgm:pt modelId="{4DA57341-17F3-074C-B857-BC9B16611667}" type="pres">
      <dgm:prSet presAssocID="{C1B9361E-DDE3-D240-9FF4-74BEF7CA5B52}" presName="childText" presStyleLbl="bgAcc1" presStyleIdx="3" presStyleCnt="4">
        <dgm:presLayoutVars>
          <dgm:bulletEnabled val="1"/>
        </dgm:presLayoutVars>
      </dgm:prSet>
      <dgm:spPr/>
    </dgm:pt>
  </dgm:ptLst>
  <dgm:cxnLst>
    <dgm:cxn modelId="{F00D3601-F9E8-C44D-A3A4-D85D03AADF9D}" type="presOf" srcId="{C1B9361E-DDE3-D240-9FF4-74BEF7CA5B52}" destId="{4DA57341-17F3-074C-B857-BC9B16611667}" srcOrd="0" destOrd="0" presId="urn:microsoft.com/office/officeart/2005/8/layout/hierarchy3"/>
    <dgm:cxn modelId="{93BA8506-8B92-794C-8155-E1E525CAC5BB}" type="presOf" srcId="{490815EB-D4A9-EC44-AB76-CA13EF6A4723}" destId="{18D64891-27F0-BA4B-B7DE-E17FEF76D48B}" srcOrd="0" destOrd="0" presId="urn:microsoft.com/office/officeart/2005/8/layout/hierarchy3"/>
    <dgm:cxn modelId="{684B2C17-5ED5-BC48-9ED1-FD37220104ED}" type="presOf" srcId="{18F92FB6-F688-804A-A6F0-1F0B5CEF485B}" destId="{980B57E7-643E-5D41-8D11-6E9BE663F7D3}" srcOrd="0" destOrd="0" presId="urn:microsoft.com/office/officeart/2005/8/layout/hierarchy3"/>
    <dgm:cxn modelId="{B92DEB1F-3578-3042-83C2-F8226234CA62}" type="presOf" srcId="{E3FD57E8-4120-C74F-984E-27BB7A9E8DBC}" destId="{B3668F0E-708C-7E46-B652-3FF5CE244D15}" srcOrd="0" destOrd="0" presId="urn:microsoft.com/office/officeart/2005/8/layout/hierarchy3"/>
    <dgm:cxn modelId="{1EB41F29-E833-E941-805B-1F671349AF24}" type="presOf" srcId="{BC29AC93-746B-A247-82DC-9B17C564942F}" destId="{2B962879-DA22-F842-B8B3-63D828527A91}" srcOrd="0" destOrd="0" presId="urn:microsoft.com/office/officeart/2005/8/layout/hierarchy3"/>
    <dgm:cxn modelId="{9A2C652E-A98F-FF43-BC8E-F5969C7C536D}" srcId="{F2619CB0-5809-D544-868D-442E0C7DF23C}" destId="{E3FD57E8-4120-C74F-984E-27BB7A9E8DBC}" srcOrd="0" destOrd="0" parTransId="{4102939F-352C-2C43-A2AA-856B8429DFB9}" sibTransId="{CBF7C20A-B2DA-EC4F-99C5-B94C34764936}"/>
    <dgm:cxn modelId="{892EDA34-B602-DF45-BE69-E59D8B81B5CC}" type="presOf" srcId="{11F5CA5B-909B-F144-A5DF-778ABD56BCA8}" destId="{1EE2D749-0873-8B48-B1EE-0102392779C6}" srcOrd="0" destOrd="0" presId="urn:microsoft.com/office/officeart/2005/8/layout/hierarchy3"/>
    <dgm:cxn modelId="{B59DB869-FAF0-8442-8F34-19BF3A401AFE}" srcId="{57614E29-5E37-8146-AD86-D6BA8FFFB4FA}" destId="{18F92FB6-F688-804A-A6F0-1F0B5CEF485B}" srcOrd="1" destOrd="0" parTransId="{40ECBF04-F2D5-8749-B826-A4A98B9647E0}" sibTransId="{3456E038-FBDD-6947-91DA-0E0BB311D2F7}"/>
    <dgm:cxn modelId="{7E4E6E79-BC77-0245-85E5-EF30000DC376}" type="presOf" srcId="{34FB929D-9544-0046-B7E0-A99B88BEA1E4}" destId="{25DB6A6B-F11B-AF46-89D3-FA3B1CEF2C16}" srcOrd="0" destOrd="0" presId="urn:microsoft.com/office/officeart/2005/8/layout/hierarchy3"/>
    <dgm:cxn modelId="{D4A6FF7F-F3E7-6349-B50A-CA7FB6AF9C9B}" type="presOf" srcId="{F2619CB0-5809-D544-868D-442E0C7DF23C}" destId="{84BF0A2F-D882-3545-8F75-420CF01FFE15}" srcOrd="0" destOrd="0" presId="urn:microsoft.com/office/officeart/2005/8/layout/hierarchy3"/>
    <dgm:cxn modelId="{3414C187-54CA-5E44-ABE6-EDBB8E939DAF}" srcId="{18F92FB6-F688-804A-A6F0-1F0B5CEF485B}" destId="{BC29AC93-746B-A247-82DC-9B17C564942F}" srcOrd="0" destOrd="0" parTransId="{34FB929D-9544-0046-B7E0-A99B88BEA1E4}" sibTransId="{6080BF1E-6C04-C348-A69C-ACB286EC9C62}"/>
    <dgm:cxn modelId="{00E64CA6-41BE-E24C-8B76-5873CAC5FEC7}" srcId="{57614E29-5E37-8146-AD86-D6BA8FFFB4FA}" destId="{F2619CB0-5809-D544-868D-442E0C7DF23C}" srcOrd="0" destOrd="0" parTransId="{8FCC3614-E89D-D34C-AE3C-E9F1850CD894}" sibTransId="{818FD4C8-4DD1-054E-889F-1230D09F09E6}"/>
    <dgm:cxn modelId="{BC7390A6-40C4-3C4D-886B-BEEBD38A62A8}" srcId="{18F92FB6-F688-804A-A6F0-1F0B5CEF485B}" destId="{C1B9361E-DDE3-D240-9FF4-74BEF7CA5B52}" srcOrd="1" destOrd="0" parTransId="{490815EB-D4A9-EC44-AB76-CA13EF6A4723}" sibTransId="{9E1D5CF8-4205-4545-AFC5-3C3F2F1AAF55}"/>
    <dgm:cxn modelId="{B38D45AE-3110-4345-BDF2-7C792A52926E}" type="presOf" srcId="{4102939F-352C-2C43-A2AA-856B8429DFB9}" destId="{CAA8E264-7089-1240-8770-6A11510B391F}" srcOrd="0" destOrd="0" presId="urn:microsoft.com/office/officeart/2005/8/layout/hierarchy3"/>
    <dgm:cxn modelId="{A8223AB5-A1F3-9B43-BD36-B320959A95E2}" type="presOf" srcId="{F2619CB0-5809-D544-868D-442E0C7DF23C}" destId="{9BFCFE9D-6D06-1E49-BA6B-F7D6468B5100}" srcOrd="1" destOrd="0" presId="urn:microsoft.com/office/officeart/2005/8/layout/hierarchy3"/>
    <dgm:cxn modelId="{8DF550B8-5132-8945-9BBD-EC9C8FE3B697}" type="presOf" srcId="{2ED9A0C1-18A2-2541-B788-50B67D67F125}" destId="{7483A457-0CBA-8545-8588-5281A2F785DA}" srcOrd="0" destOrd="0" presId="urn:microsoft.com/office/officeart/2005/8/layout/hierarchy3"/>
    <dgm:cxn modelId="{C287E8C0-ED89-1243-8CCF-1B05285A0D3D}" type="presOf" srcId="{57614E29-5E37-8146-AD86-D6BA8FFFB4FA}" destId="{3CA972A6-B18B-CB4F-90EE-EA2A0BE062A3}" srcOrd="0" destOrd="0" presId="urn:microsoft.com/office/officeart/2005/8/layout/hierarchy3"/>
    <dgm:cxn modelId="{7D9E48CC-EC88-8B45-983B-5631A848A2F6}" type="presOf" srcId="{18F92FB6-F688-804A-A6F0-1F0B5CEF485B}" destId="{0C3871B8-E772-284D-ADC0-F527B39954FF}" srcOrd="1" destOrd="0" presId="urn:microsoft.com/office/officeart/2005/8/layout/hierarchy3"/>
    <dgm:cxn modelId="{87512BD3-17E9-DC46-95C3-BD2280AD8D17}" srcId="{F2619CB0-5809-D544-868D-442E0C7DF23C}" destId="{11F5CA5B-909B-F144-A5DF-778ABD56BCA8}" srcOrd="1" destOrd="0" parTransId="{2ED9A0C1-18A2-2541-B788-50B67D67F125}" sibTransId="{83BCCFD7-4976-1649-ACCD-3BD11C1B404E}"/>
    <dgm:cxn modelId="{AB769CC5-7A67-574B-9C25-AADEDB1A0D65}" type="presParOf" srcId="{3CA972A6-B18B-CB4F-90EE-EA2A0BE062A3}" destId="{C908882F-CD51-6542-A774-69931B7CEB47}" srcOrd="0" destOrd="0" presId="urn:microsoft.com/office/officeart/2005/8/layout/hierarchy3"/>
    <dgm:cxn modelId="{4E9B973A-5B00-0244-9311-07E1A77B93D6}" type="presParOf" srcId="{C908882F-CD51-6542-A774-69931B7CEB47}" destId="{FE18D5F6-8238-D343-99CF-59E971CA57B5}" srcOrd="0" destOrd="0" presId="urn:microsoft.com/office/officeart/2005/8/layout/hierarchy3"/>
    <dgm:cxn modelId="{74CBB5B9-7E85-4F4D-912F-745E2A553751}" type="presParOf" srcId="{FE18D5F6-8238-D343-99CF-59E971CA57B5}" destId="{84BF0A2F-D882-3545-8F75-420CF01FFE15}" srcOrd="0" destOrd="0" presId="urn:microsoft.com/office/officeart/2005/8/layout/hierarchy3"/>
    <dgm:cxn modelId="{77E84794-EEB6-FF44-94CE-B78C3DA33BFA}" type="presParOf" srcId="{FE18D5F6-8238-D343-99CF-59E971CA57B5}" destId="{9BFCFE9D-6D06-1E49-BA6B-F7D6468B5100}" srcOrd="1" destOrd="0" presId="urn:microsoft.com/office/officeart/2005/8/layout/hierarchy3"/>
    <dgm:cxn modelId="{7632BEEC-78CB-1541-A9A3-AD9C7344E5C0}" type="presParOf" srcId="{C908882F-CD51-6542-A774-69931B7CEB47}" destId="{AF583722-82D9-4842-9DFE-4516219CDA61}" srcOrd="1" destOrd="0" presId="urn:microsoft.com/office/officeart/2005/8/layout/hierarchy3"/>
    <dgm:cxn modelId="{82455022-E6D9-4D4A-8421-85B02DB58F0C}" type="presParOf" srcId="{AF583722-82D9-4842-9DFE-4516219CDA61}" destId="{CAA8E264-7089-1240-8770-6A11510B391F}" srcOrd="0" destOrd="0" presId="urn:microsoft.com/office/officeart/2005/8/layout/hierarchy3"/>
    <dgm:cxn modelId="{F1316BBE-46A4-5F4A-A290-076D1EF719C1}" type="presParOf" srcId="{AF583722-82D9-4842-9DFE-4516219CDA61}" destId="{B3668F0E-708C-7E46-B652-3FF5CE244D15}" srcOrd="1" destOrd="0" presId="urn:microsoft.com/office/officeart/2005/8/layout/hierarchy3"/>
    <dgm:cxn modelId="{EA1E10A8-A928-8F44-9A46-78DB7ABDF277}" type="presParOf" srcId="{AF583722-82D9-4842-9DFE-4516219CDA61}" destId="{7483A457-0CBA-8545-8588-5281A2F785DA}" srcOrd="2" destOrd="0" presId="urn:microsoft.com/office/officeart/2005/8/layout/hierarchy3"/>
    <dgm:cxn modelId="{7676C4CD-C038-FA46-AF0E-CA068417B453}" type="presParOf" srcId="{AF583722-82D9-4842-9DFE-4516219CDA61}" destId="{1EE2D749-0873-8B48-B1EE-0102392779C6}" srcOrd="3" destOrd="0" presId="urn:microsoft.com/office/officeart/2005/8/layout/hierarchy3"/>
    <dgm:cxn modelId="{040024C2-52DF-1E47-BB42-ECE205A8783E}" type="presParOf" srcId="{3CA972A6-B18B-CB4F-90EE-EA2A0BE062A3}" destId="{916FB40C-DD7D-E14B-8896-3FBCDEC327A8}" srcOrd="1" destOrd="0" presId="urn:microsoft.com/office/officeart/2005/8/layout/hierarchy3"/>
    <dgm:cxn modelId="{0368F857-2F93-C246-B447-304A5BEFAA72}" type="presParOf" srcId="{916FB40C-DD7D-E14B-8896-3FBCDEC327A8}" destId="{6E8FB040-E187-5C40-B688-246F485E2045}" srcOrd="0" destOrd="0" presId="urn:microsoft.com/office/officeart/2005/8/layout/hierarchy3"/>
    <dgm:cxn modelId="{00ED5E5B-8140-654F-A617-0353B64CF8ED}" type="presParOf" srcId="{6E8FB040-E187-5C40-B688-246F485E2045}" destId="{980B57E7-643E-5D41-8D11-6E9BE663F7D3}" srcOrd="0" destOrd="0" presId="urn:microsoft.com/office/officeart/2005/8/layout/hierarchy3"/>
    <dgm:cxn modelId="{FEEB5B05-A863-1644-84A6-0889445D9DFD}" type="presParOf" srcId="{6E8FB040-E187-5C40-B688-246F485E2045}" destId="{0C3871B8-E772-284D-ADC0-F527B39954FF}" srcOrd="1" destOrd="0" presId="urn:microsoft.com/office/officeart/2005/8/layout/hierarchy3"/>
    <dgm:cxn modelId="{C35C0668-6F68-A04D-ACF1-2AD60C3D2F69}" type="presParOf" srcId="{916FB40C-DD7D-E14B-8896-3FBCDEC327A8}" destId="{F0BF5DC7-C90F-A849-A0C4-D3439F394C0F}" srcOrd="1" destOrd="0" presId="urn:microsoft.com/office/officeart/2005/8/layout/hierarchy3"/>
    <dgm:cxn modelId="{398ACFC9-6104-D24C-816B-DF9D13A8EA0E}" type="presParOf" srcId="{F0BF5DC7-C90F-A849-A0C4-D3439F394C0F}" destId="{25DB6A6B-F11B-AF46-89D3-FA3B1CEF2C16}" srcOrd="0" destOrd="0" presId="urn:microsoft.com/office/officeart/2005/8/layout/hierarchy3"/>
    <dgm:cxn modelId="{6A790380-946B-1A44-A4A6-BEE737196100}" type="presParOf" srcId="{F0BF5DC7-C90F-A849-A0C4-D3439F394C0F}" destId="{2B962879-DA22-F842-B8B3-63D828527A91}" srcOrd="1" destOrd="0" presId="urn:microsoft.com/office/officeart/2005/8/layout/hierarchy3"/>
    <dgm:cxn modelId="{94596C56-51DF-8345-9F43-182580B4B79C}" type="presParOf" srcId="{F0BF5DC7-C90F-A849-A0C4-D3439F394C0F}" destId="{18D64891-27F0-BA4B-B7DE-E17FEF76D48B}" srcOrd="2" destOrd="0" presId="urn:microsoft.com/office/officeart/2005/8/layout/hierarchy3"/>
    <dgm:cxn modelId="{D6AB7861-7341-794C-814F-3BA54D799702}" type="presParOf" srcId="{F0BF5DC7-C90F-A849-A0C4-D3439F394C0F}" destId="{4DA57341-17F3-074C-B857-BC9B16611667}"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BF0A2F-D882-3545-8F75-420CF01FFE15}">
      <dsp:nvSpPr>
        <dsp:cNvPr id="0" name=""/>
        <dsp:cNvSpPr/>
      </dsp:nvSpPr>
      <dsp:spPr>
        <a:xfrm>
          <a:off x="1789669" y="560"/>
          <a:ext cx="2508577" cy="1254288"/>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48260" rIns="72390" bIns="48260" numCol="1" spcCol="1270" anchor="ctr" anchorCtr="0">
          <a:noAutofit/>
        </a:bodyPr>
        <a:lstStyle/>
        <a:p>
          <a:pPr marL="0" lvl="0" indent="0" algn="ctr" defTabSz="1689100">
            <a:lnSpc>
              <a:spcPct val="90000"/>
            </a:lnSpc>
            <a:spcBef>
              <a:spcPct val="0"/>
            </a:spcBef>
            <a:spcAft>
              <a:spcPct val="35000"/>
            </a:spcAft>
            <a:buNone/>
          </a:pPr>
          <a:r>
            <a:rPr lang="en-US" sz="3800" kern="1200" dirty="0"/>
            <a:t>Asset Side</a:t>
          </a:r>
        </a:p>
      </dsp:txBody>
      <dsp:txXfrm>
        <a:off x="1826406" y="37297"/>
        <a:ext cx="2435103" cy="1180814"/>
      </dsp:txXfrm>
    </dsp:sp>
    <dsp:sp modelId="{CAA8E264-7089-1240-8770-6A11510B391F}">
      <dsp:nvSpPr>
        <dsp:cNvPr id="0" name=""/>
        <dsp:cNvSpPr/>
      </dsp:nvSpPr>
      <dsp:spPr>
        <a:xfrm>
          <a:off x="2040527" y="1254848"/>
          <a:ext cx="250857" cy="940716"/>
        </a:xfrm>
        <a:custGeom>
          <a:avLst/>
          <a:gdLst/>
          <a:ahLst/>
          <a:cxnLst/>
          <a:rect l="0" t="0" r="0" b="0"/>
          <a:pathLst>
            <a:path>
              <a:moveTo>
                <a:pt x="0" y="0"/>
              </a:moveTo>
              <a:lnTo>
                <a:pt x="0" y="940716"/>
              </a:lnTo>
              <a:lnTo>
                <a:pt x="250857" y="940716"/>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3668F0E-708C-7E46-B652-3FF5CE244D15}">
      <dsp:nvSpPr>
        <dsp:cNvPr id="0" name=""/>
        <dsp:cNvSpPr/>
      </dsp:nvSpPr>
      <dsp:spPr>
        <a:xfrm>
          <a:off x="2291384" y="1568420"/>
          <a:ext cx="2006861" cy="1254288"/>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Cash</a:t>
          </a:r>
        </a:p>
      </dsp:txBody>
      <dsp:txXfrm>
        <a:off x="2328121" y="1605157"/>
        <a:ext cx="1933387" cy="1180814"/>
      </dsp:txXfrm>
    </dsp:sp>
    <dsp:sp modelId="{7483A457-0CBA-8545-8588-5281A2F785DA}">
      <dsp:nvSpPr>
        <dsp:cNvPr id="0" name=""/>
        <dsp:cNvSpPr/>
      </dsp:nvSpPr>
      <dsp:spPr>
        <a:xfrm>
          <a:off x="2040527" y="1254848"/>
          <a:ext cx="250857" cy="2508577"/>
        </a:xfrm>
        <a:custGeom>
          <a:avLst/>
          <a:gdLst/>
          <a:ahLst/>
          <a:cxnLst/>
          <a:rect l="0" t="0" r="0" b="0"/>
          <a:pathLst>
            <a:path>
              <a:moveTo>
                <a:pt x="0" y="0"/>
              </a:moveTo>
              <a:lnTo>
                <a:pt x="0" y="2508577"/>
              </a:lnTo>
              <a:lnTo>
                <a:pt x="250857" y="2508577"/>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EE2D749-0873-8B48-B1EE-0102392779C6}">
      <dsp:nvSpPr>
        <dsp:cNvPr id="0" name=""/>
        <dsp:cNvSpPr/>
      </dsp:nvSpPr>
      <dsp:spPr>
        <a:xfrm>
          <a:off x="2291384" y="3136281"/>
          <a:ext cx="2006861" cy="1254288"/>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EV</a:t>
          </a:r>
        </a:p>
      </dsp:txBody>
      <dsp:txXfrm>
        <a:off x="2328121" y="3173018"/>
        <a:ext cx="1933387" cy="1180814"/>
      </dsp:txXfrm>
    </dsp:sp>
    <dsp:sp modelId="{980B57E7-643E-5D41-8D11-6E9BE663F7D3}">
      <dsp:nvSpPr>
        <dsp:cNvPr id="0" name=""/>
        <dsp:cNvSpPr/>
      </dsp:nvSpPr>
      <dsp:spPr>
        <a:xfrm>
          <a:off x="4925390" y="560"/>
          <a:ext cx="2508577" cy="1254288"/>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48260" rIns="72390" bIns="48260" numCol="1" spcCol="1270" anchor="ctr" anchorCtr="0">
          <a:noAutofit/>
        </a:bodyPr>
        <a:lstStyle/>
        <a:p>
          <a:pPr marL="0" lvl="0" indent="0" algn="ctr" defTabSz="1689100">
            <a:lnSpc>
              <a:spcPct val="90000"/>
            </a:lnSpc>
            <a:spcBef>
              <a:spcPct val="0"/>
            </a:spcBef>
            <a:spcAft>
              <a:spcPct val="35000"/>
            </a:spcAft>
            <a:buNone/>
          </a:pPr>
          <a:r>
            <a:rPr lang="en-US" sz="3800" kern="1200" dirty="0"/>
            <a:t>Financing Side</a:t>
          </a:r>
        </a:p>
      </dsp:txBody>
      <dsp:txXfrm>
        <a:off x="4962127" y="37297"/>
        <a:ext cx="2435103" cy="1180814"/>
      </dsp:txXfrm>
    </dsp:sp>
    <dsp:sp modelId="{25DB6A6B-F11B-AF46-89D3-FA3B1CEF2C16}">
      <dsp:nvSpPr>
        <dsp:cNvPr id="0" name=""/>
        <dsp:cNvSpPr/>
      </dsp:nvSpPr>
      <dsp:spPr>
        <a:xfrm>
          <a:off x="5176248" y="1254848"/>
          <a:ext cx="250857" cy="940716"/>
        </a:xfrm>
        <a:custGeom>
          <a:avLst/>
          <a:gdLst/>
          <a:ahLst/>
          <a:cxnLst/>
          <a:rect l="0" t="0" r="0" b="0"/>
          <a:pathLst>
            <a:path>
              <a:moveTo>
                <a:pt x="0" y="0"/>
              </a:moveTo>
              <a:lnTo>
                <a:pt x="0" y="940716"/>
              </a:lnTo>
              <a:lnTo>
                <a:pt x="250857" y="940716"/>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B962879-DA22-F842-B8B3-63D828527A91}">
      <dsp:nvSpPr>
        <dsp:cNvPr id="0" name=""/>
        <dsp:cNvSpPr/>
      </dsp:nvSpPr>
      <dsp:spPr>
        <a:xfrm>
          <a:off x="5427106" y="1568420"/>
          <a:ext cx="2006861" cy="1254288"/>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MV of Debt &amp; MV of Preferred Stock</a:t>
          </a:r>
        </a:p>
      </dsp:txBody>
      <dsp:txXfrm>
        <a:off x="5463843" y="1605157"/>
        <a:ext cx="1933387" cy="1180814"/>
      </dsp:txXfrm>
    </dsp:sp>
    <dsp:sp modelId="{18D64891-27F0-BA4B-B7DE-E17FEF76D48B}">
      <dsp:nvSpPr>
        <dsp:cNvPr id="0" name=""/>
        <dsp:cNvSpPr/>
      </dsp:nvSpPr>
      <dsp:spPr>
        <a:xfrm>
          <a:off x="5176248" y="1254848"/>
          <a:ext cx="250857" cy="2508577"/>
        </a:xfrm>
        <a:custGeom>
          <a:avLst/>
          <a:gdLst/>
          <a:ahLst/>
          <a:cxnLst/>
          <a:rect l="0" t="0" r="0" b="0"/>
          <a:pathLst>
            <a:path>
              <a:moveTo>
                <a:pt x="0" y="0"/>
              </a:moveTo>
              <a:lnTo>
                <a:pt x="0" y="2508577"/>
              </a:lnTo>
              <a:lnTo>
                <a:pt x="250857" y="2508577"/>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DA57341-17F3-074C-B857-BC9B16611667}">
      <dsp:nvSpPr>
        <dsp:cNvPr id="0" name=""/>
        <dsp:cNvSpPr/>
      </dsp:nvSpPr>
      <dsp:spPr>
        <a:xfrm>
          <a:off x="5427106" y="3136281"/>
          <a:ext cx="2006861" cy="1254288"/>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Equity Value</a:t>
          </a:r>
        </a:p>
      </dsp:txBody>
      <dsp:txXfrm>
        <a:off x="5463843" y="3173018"/>
        <a:ext cx="1933387" cy="11808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BF0A2F-D882-3545-8F75-420CF01FFE15}">
      <dsp:nvSpPr>
        <dsp:cNvPr id="0" name=""/>
        <dsp:cNvSpPr/>
      </dsp:nvSpPr>
      <dsp:spPr>
        <a:xfrm>
          <a:off x="1789669" y="560"/>
          <a:ext cx="2508577" cy="1254288"/>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48260" rIns="72390" bIns="48260" numCol="1" spcCol="1270" anchor="ctr" anchorCtr="0">
          <a:noAutofit/>
        </a:bodyPr>
        <a:lstStyle/>
        <a:p>
          <a:pPr marL="0" lvl="0" indent="0" algn="ctr" defTabSz="1689100">
            <a:lnSpc>
              <a:spcPct val="90000"/>
            </a:lnSpc>
            <a:spcBef>
              <a:spcPct val="0"/>
            </a:spcBef>
            <a:spcAft>
              <a:spcPct val="35000"/>
            </a:spcAft>
            <a:buNone/>
          </a:pPr>
          <a:r>
            <a:rPr lang="en-US" sz="3800" kern="1200" dirty="0"/>
            <a:t>Asset Side</a:t>
          </a:r>
        </a:p>
      </dsp:txBody>
      <dsp:txXfrm>
        <a:off x="1826406" y="37297"/>
        <a:ext cx="2435103" cy="1180814"/>
      </dsp:txXfrm>
    </dsp:sp>
    <dsp:sp modelId="{CAA8E264-7089-1240-8770-6A11510B391F}">
      <dsp:nvSpPr>
        <dsp:cNvPr id="0" name=""/>
        <dsp:cNvSpPr/>
      </dsp:nvSpPr>
      <dsp:spPr>
        <a:xfrm>
          <a:off x="2040527" y="1254848"/>
          <a:ext cx="250857" cy="940716"/>
        </a:xfrm>
        <a:custGeom>
          <a:avLst/>
          <a:gdLst/>
          <a:ahLst/>
          <a:cxnLst/>
          <a:rect l="0" t="0" r="0" b="0"/>
          <a:pathLst>
            <a:path>
              <a:moveTo>
                <a:pt x="0" y="0"/>
              </a:moveTo>
              <a:lnTo>
                <a:pt x="0" y="940716"/>
              </a:lnTo>
              <a:lnTo>
                <a:pt x="250857" y="940716"/>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3668F0E-708C-7E46-B652-3FF5CE244D15}">
      <dsp:nvSpPr>
        <dsp:cNvPr id="0" name=""/>
        <dsp:cNvSpPr/>
      </dsp:nvSpPr>
      <dsp:spPr>
        <a:xfrm>
          <a:off x="2291384" y="1568420"/>
          <a:ext cx="2006861" cy="1254288"/>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Cash</a:t>
          </a:r>
        </a:p>
      </dsp:txBody>
      <dsp:txXfrm>
        <a:off x="2328121" y="1605157"/>
        <a:ext cx="1933387" cy="1180814"/>
      </dsp:txXfrm>
    </dsp:sp>
    <dsp:sp modelId="{7483A457-0CBA-8545-8588-5281A2F785DA}">
      <dsp:nvSpPr>
        <dsp:cNvPr id="0" name=""/>
        <dsp:cNvSpPr/>
      </dsp:nvSpPr>
      <dsp:spPr>
        <a:xfrm>
          <a:off x="2040527" y="1254848"/>
          <a:ext cx="250857" cy="2508577"/>
        </a:xfrm>
        <a:custGeom>
          <a:avLst/>
          <a:gdLst/>
          <a:ahLst/>
          <a:cxnLst/>
          <a:rect l="0" t="0" r="0" b="0"/>
          <a:pathLst>
            <a:path>
              <a:moveTo>
                <a:pt x="0" y="0"/>
              </a:moveTo>
              <a:lnTo>
                <a:pt x="0" y="2508577"/>
              </a:lnTo>
              <a:lnTo>
                <a:pt x="250857" y="2508577"/>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EE2D749-0873-8B48-B1EE-0102392779C6}">
      <dsp:nvSpPr>
        <dsp:cNvPr id="0" name=""/>
        <dsp:cNvSpPr/>
      </dsp:nvSpPr>
      <dsp:spPr>
        <a:xfrm>
          <a:off x="2291384" y="3136281"/>
          <a:ext cx="2006861" cy="1254288"/>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EV</a:t>
          </a:r>
        </a:p>
      </dsp:txBody>
      <dsp:txXfrm>
        <a:off x="2328121" y="3173018"/>
        <a:ext cx="1933387" cy="1180814"/>
      </dsp:txXfrm>
    </dsp:sp>
    <dsp:sp modelId="{980B57E7-643E-5D41-8D11-6E9BE663F7D3}">
      <dsp:nvSpPr>
        <dsp:cNvPr id="0" name=""/>
        <dsp:cNvSpPr/>
      </dsp:nvSpPr>
      <dsp:spPr>
        <a:xfrm>
          <a:off x="4925390" y="560"/>
          <a:ext cx="2508577" cy="1254288"/>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48260" rIns="72390" bIns="48260" numCol="1" spcCol="1270" anchor="ctr" anchorCtr="0">
          <a:noAutofit/>
        </a:bodyPr>
        <a:lstStyle/>
        <a:p>
          <a:pPr marL="0" lvl="0" indent="0" algn="ctr" defTabSz="1689100">
            <a:lnSpc>
              <a:spcPct val="90000"/>
            </a:lnSpc>
            <a:spcBef>
              <a:spcPct val="0"/>
            </a:spcBef>
            <a:spcAft>
              <a:spcPct val="35000"/>
            </a:spcAft>
            <a:buNone/>
          </a:pPr>
          <a:r>
            <a:rPr lang="en-US" sz="3800" kern="1200" dirty="0"/>
            <a:t>Financing Side</a:t>
          </a:r>
        </a:p>
      </dsp:txBody>
      <dsp:txXfrm>
        <a:off x="4962127" y="37297"/>
        <a:ext cx="2435103" cy="1180814"/>
      </dsp:txXfrm>
    </dsp:sp>
    <dsp:sp modelId="{25DB6A6B-F11B-AF46-89D3-FA3B1CEF2C16}">
      <dsp:nvSpPr>
        <dsp:cNvPr id="0" name=""/>
        <dsp:cNvSpPr/>
      </dsp:nvSpPr>
      <dsp:spPr>
        <a:xfrm>
          <a:off x="5176248" y="1254848"/>
          <a:ext cx="250857" cy="940716"/>
        </a:xfrm>
        <a:custGeom>
          <a:avLst/>
          <a:gdLst/>
          <a:ahLst/>
          <a:cxnLst/>
          <a:rect l="0" t="0" r="0" b="0"/>
          <a:pathLst>
            <a:path>
              <a:moveTo>
                <a:pt x="0" y="0"/>
              </a:moveTo>
              <a:lnTo>
                <a:pt x="0" y="940716"/>
              </a:lnTo>
              <a:lnTo>
                <a:pt x="250857" y="940716"/>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B962879-DA22-F842-B8B3-63D828527A91}">
      <dsp:nvSpPr>
        <dsp:cNvPr id="0" name=""/>
        <dsp:cNvSpPr/>
      </dsp:nvSpPr>
      <dsp:spPr>
        <a:xfrm>
          <a:off x="5427106" y="1568420"/>
          <a:ext cx="2006861" cy="1254288"/>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MV of Debt &amp; MV of Preferred Stock</a:t>
          </a:r>
        </a:p>
      </dsp:txBody>
      <dsp:txXfrm>
        <a:off x="5463843" y="1605157"/>
        <a:ext cx="1933387" cy="1180814"/>
      </dsp:txXfrm>
    </dsp:sp>
    <dsp:sp modelId="{18D64891-27F0-BA4B-B7DE-E17FEF76D48B}">
      <dsp:nvSpPr>
        <dsp:cNvPr id="0" name=""/>
        <dsp:cNvSpPr/>
      </dsp:nvSpPr>
      <dsp:spPr>
        <a:xfrm>
          <a:off x="5176248" y="1254848"/>
          <a:ext cx="250857" cy="2508577"/>
        </a:xfrm>
        <a:custGeom>
          <a:avLst/>
          <a:gdLst/>
          <a:ahLst/>
          <a:cxnLst/>
          <a:rect l="0" t="0" r="0" b="0"/>
          <a:pathLst>
            <a:path>
              <a:moveTo>
                <a:pt x="0" y="0"/>
              </a:moveTo>
              <a:lnTo>
                <a:pt x="0" y="2508577"/>
              </a:lnTo>
              <a:lnTo>
                <a:pt x="250857" y="2508577"/>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DA57341-17F3-074C-B857-BC9B16611667}">
      <dsp:nvSpPr>
        <dsp:cNvPr id="0" name=""/>
        <dsp:cNvSpPr/>
      </dsp:nvSpPr>
      <dsp:spPr>
        <a:xfrm>
          <a:off x="5427106" y="3136281"/>
          <a:ext cx="2006861" cy="1254288"/>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Equity Value</a:t>
          </a:r>
        </a:p>
      </dsp:txBody>
      <dsp:txXfrm>
        <a:off x="5463843" y="3173018"/>
        <a:ext cx="1933387" cy="118081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1BA615-0B13-EC4D-8F3C-87B65E21780A}" type="datetimeFigureOut">
              <a:rPr lang="en-US" smtClean="0"/>
              <a:t>10/6/20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311985-9FFF-664C-B3CD-5F73A1EA1CA6}" type="slidenum">
              <a:rPr lang="en-US" smtClean="0"/>
              <a:t>‹#›</a:t>
            </a:fld>
            <a:endParaRPr lang="en-US"/>
          </a:p>
        </p:txBody>
      </p:sp>
    </p:spTree>
    <p:extLst>
      <p:ext uri="{BB962C8B-B14F-4D97-AF65-F5344CB8AC3E}">
        <p14:creationId xmlns:p14="http://schemas.microsoft.com/office/powerpoint/2010/main" val="1483817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10/6/20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10/6/20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10/6/20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10/6/20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(Private) target valuation</a:t>
            </a:r>
          </a:p>
        </p:txBody>
      </p:sp>
      <p:sp>
        <p:nvSpPr>
          <p:cNvPr id="3" name="Subtitle 2"/>
          <p:cNvSpPr>
            <a:spLocks noGrp="1"/>
          </p:cNvSpPr>
          <p:nvPr>
            <p:ph type="subTitle" idx="1"/>
          </p:nvPr>
        </p:nvSpPr>
        <p:spPr/>
        <p:txBody>
          <a:bodyPr>
            <a:normAutofit lnSpcReduction="10000"/>
          </a:bodyPr>
          <a:lstStyle/>
          <a:p>
            <a:endParaRPr lang="en-US" dirty="0"/>
          </a:p>
          <a:p>
            <a:endParaRPr lang="en-US" dirty="0"/>
          </a:p>
          <a:p>
            <a:r>
              <a:rPr lang="en-US" dirty="0"/>
              <a:t>  Kevin Chiang, UVM</a:t>
            </a:r>
          </a:p>
        </p:txBody>
      </p:sp>
    </p:spTree>
    <p:extLst>
      <p:ext uri="{BB962C8B-B14F-4D97-AF65-F5344CB8AC3E}">
        <p14:creationId xmlns:p14="http://schemas.microsoft.com/office/powerpoint/2010/main" val="1905500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Comparable companies </a:t>
            </a:r>
          </a:p>
        </p:txBody>
      </p:sp>
      <p:sp>
        <p:nvSpPr>
          <p:cNvPr id="3" name="Content Placeholder 2"/>
          <p:cNvSpPr>
            <a:spLocks noGrp="1"/>
          </p:cNvSpPr>
          <p:nvPr>
            <p:ph idx="1"/>
          </p:nvPr>
        </p:nvSpPr>
        <p:spPr>
          <a:xfrm>
            <a:off x="2589212" y="1905001"/>
            <a:ext cx="8915400" cy="4636476"/>
          </a:xfrm>
        </p:spPr>
        <p:txBody>
          <a:bodyPr>
            <a:normAutofit fontScale="92500" lnSpcReduction="20000"/>
          </a:bodyPr>
          <a:lstStyle/>
          <a:p>
            <a:pPr marL="342900" lvl="1" indent="-342900"/>
            <a:r>
              <a:rPr lang="en-US" sz="2000" dirty="0"/>
              <a:t>Perfect comparable companies never exist, so a lot of trade-offs need to be done.  Ideally, we need </a:t>
            </a:r>
            <a:r>
              <a:rPr lang="en-US" sz="2000" dirty="0">
                <a:solidFill>
                  <a:srgbClr val="0070C0"/>
                </a:solidFill>
              </a:rPr>
              <a:t>a certain number </a:t>
            </a:r>
            <a:r>
              <a:rPr lang="en-US" sz="2000" dirty="0"/>
              <a:t>of </a:t>
            </a:r>
            <a:r>
              <a:rPr lang="en-US" sz="2000" dirty="0" err="1"/>
              <a:t>comparables</a:t>
            </a:r>
            <a:r>
              <a:rPr lang="en-US" sz="2000" dirty="0"/>
              <a:t>, say at least 4, so that we can reduce idiosyncratic error associated with a very small peer size.</a:t>
            </a:r>
          </a:p>
          <a:p>
            <a:pPr marL="342900" lvl="1" indent="-342900"/>
            <a:r>
              <a:rPr lang="en-US" sz="2000" dirty="0"/>
              <a:t>Good </a:t>
            </a:r>
            <a:r>
              <a:rPr lang="en-US" sz="2000" dirty="0" err="1"/>
              <a:t>comparables</a:t>
            </a:r>
            <a:r>
              <a:rPr lang="en-US" sz="2000" dirty="0"/>
              <a:t> are those whose profiles are identical or similar to the target based on the following </a:t>
            </a:r>
            <a:r>
              <a:rPr lang="en-US" sz="2000" dirty="0">
                <a:solidFill>
                  <a:srgbClr val="0070C0"/>
                </a:solidFill>
              </a:rPr>
              <a:t>attributes</a:t>
            </a:r>
            <a:r>
              <a:rPr lang="en-US" sz="2000" dirty="0"/>
              <a:t>: </a:t>
            </a:r>
          </a:p>
          <a:p>
            <a:pPr marL="342900" lvl="1" indent="-342900"/>
            <a:r>
              <a:rPr lang="en-US" sz="2000" dirty="0"/>
              <a:t>(1) sector/industry (the most important characteristics; almost always used) </a:t>
            </a:r>
          </a:p>
          <a:p>
            <a:pPr marL="342900" lvl="1" indent="-342900"/>
            <a:r>
              <a:rPr lang="en-US" sz="2000" dirty="0"/>
              <a:t>(2) products and services</a:t>
            </a:r>
          </a:p>
          <a:p>
            <a:pPr marL="342900" lvl="1" indent="-342900"/>
            <a:r>
              <a:rPr lang="en-US" sz="2000" dirty="0"/>
              <a:t>(3) customers/target market </a:t>
            </a:r>
          </a:p>
          <a:p>
            <a:pPr marL="342900" lvl="1" indent="-342900"/>
            <a:r>
              <a:rPr lang="en-US" sz="2000" dirty="0"/>
              <a:t>(4) firm size </a:t>
            </a:r>
          </a:p>
          <a:p>
            <a:pPr marL="342900" lvl="1" indent="-342900"/>
            <a:r>
              <a:rPr lang="en-US" sz="2000" dirty="0"/>
              <a:t>(5) growth rate</a:t>
            </a:r>
          </a:p>
          <a:p>
            <a:pPr marL="342900" lvl="1" indent="-342900"/>
            <a:r>
              <a:rPr lang="en-US" sz="2000" dirty="0"/>
              <a:t>(6) profitability</a:t>
            </a:r>
          </a:p>
          <a:p>
            <a:pPr marL="342900" lvl="1" indent="-342900"/>
            <a:r>
              <a:rPr lang="en-US" sz="2000" dirty="0"/>
              <a:t>(7) geography</a:t>
            </a:r>
          </a:p>
          <a:p>
            <a:endParaRPr lang="en-US" dirty="0"/>
          </a:p>
        </p:txBody>
      </p:sp>
    </p:spTree>
    <p:extLst>
      <p:ext uri="{BB962C8B-B14F-4D97-AF65-F5344CB8AC3E}">
        <p14:creationId xmlns:p14="http://schemas.microsoft.com/office/powerpoint/2010/main" val="103937420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a:t>
            </a:r>
            <a:r>
              <a:rPr lang="en-US" dirty="0"/>
              <a:t>Alternative pro forma process based on EBIAT, I</a:t>
            </a:r>
          </a:p>
        </p:txBody>
      </p:sp>
      <p:sp>
        <p:nvSpPr>
          <p:cNvPr id="3" name="Content Placeholder 2"/>
          <p:cNvSpPr>
            <a:spLocks noGrp="1"/>
          </p:cNvSpPr>
          <p:nvPr>
            <p:ph idx="1"/>
          </p:nvPr>
        </p:nvSpPr>
        <p:spPr>
          <a:xfrm>
            <a:off x="2589212" y="2260879"/>
            <a:ext cx="8915400" cy="4322800"/>
          </a:xfrm>
        </p:spPr>
        <p:txBody>
          <a:bodyPr>
            <a:normAutofit lnSpcReduction="10000"/>
          </a:bodyPr>
          <a:lstStyle/>
          <a:p>
            <a:r>
              <a:rPr lang="en-US" sz="2000" dirty="0"/>
              <a:t>Step (1): Use current year’s pro forma EBIAT, capex, depreciation, change in NWC and compute </a:t>
            </a:r>
            <a:r>
              <a:rPr lang="en-US" sz="2000" dirty="0">
                <a:solidFill>
                  <a:srgbClr val="0070C0"/>
                </a:solidFill>
              </a:rPr>
              <a:t>current reinvestment rate</a:t>
            </a:r>
            <a:r>
              <a:rPr lang="en-US" sz="2000" dirty="0"/>
              <a:t>. </a:t>
            </a:r>
            <a:r>
              <a:rPr lang="en-US" sz="2000" i="1" dirty="0"/>
              <a:t>Reinvestment Rate = Reinvestment / EBIAT; Reinvestment = Capex </a:t>
            </a:r>
            <a:r>
              <a:rPr lang="mr-IN" sz="2000" i="1" dirty="0"/>
              <a:t>–</a:t>
            </a:r>
            <a:r>
              <a:rPr lang="en-US" sz="2000" i="1" dirty="0"/>
              <a:t> Depreciation + Change in NWC ( + R&amp;D Expenses </a:t>
            </a:r>
            <a:r>
              <a:rPr lang="mr-IN" sz="2000" i="1" dirty="0"/>
              <a:t>–</a:t>
            </a:r>
            <a:r>
              <a:rPr lang="en-US" sz="2000" i="1" dirty="0"/>
              <a:t> R&amp;D Amortization).</a:t>
            </a:r>
            <a:endParaRPr lang="en-US" sz="2000" dirty="0"/>
          </a:p>
          <a:p>
            <a:r>
              <a:rPr lang="en-US" sz="2000" dirty="0"/>
              <a:t>Step (2): </a:t>
            </a:r>
            <a:r>
              <a:rPr lang="en-US" sz="2000" dirty="0">
                <a:solidFill>
                  <a:srgbClr val="0070C0"/>
                </a:solidFill>
              </a:rPr>
              <a:t>Set return on capital </a:t>
            </a:r>
            <a:r>
              <a:rPr lang="en-US" sz="2000" dirty="0"/>
              <a:t>to a prudent value, say 8-12%.  There could be some upward or downward adjustments depending on the industry and past performance.  Some industries tend to have higher ROC; e.g., pharmaceutical, software, healthcare.  Some industry have lower ROC; e.g., utilities, energy, transportation, telecommunication.</a:t>
            </a:r>
          </a:p>
          <a:p>
            <a:r>
              <a:rPr lang="en-US" sz="2000" dirty="0"/>
              <a:t>Step (3): Use an assumed steady state growth rate (2-3.5%) and the assumed ROC to arrive at </a:t>
            </a:r>
            <a:r>
              <a:rPr lang="en-US" sz="2000" dirty="0">
                <a:solidFill>
                  <a:srgbClr val="0070C0"/>
                </a:solidFill>
              </a:rPr>
              <a:t>the reinvestment rate in the steady state</a:t>
            </a:r>
            <a:r>
              <a:rPr lang="en-US" sz="2000" dirty="0"/>
              <a:t>. </a:t>
            </a:r>
            <a:r>
              <a:rPr lang="en-US" sz="2000" i="1" dirty="0"/>
              <a:t>Expected Growth in EBIAT = Reinvestment Rate * Return on Capital.</a:t>
            </a:r>
          </a:p>
          <a:p>
            <a:pPr marL="0" indent="0">
              <a:buNone/>
            </a:pPr>
            <a:endParaRPr lang="en-US" dirty="0"/>
          </a:p>
        </p:txBody>
      </p:sp>
    </p:spTree>
    <p:extLst>
      <p:ext uri="{BB962C8B-B14F-4D97-AF65-F5344CB8AC3E}">
        <p14:creationId xmlns:p14="http://schemas.microsoft.com/office/powerpoint/2010/main" val="6884100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5F526-6702-0D40-A990-B0D56919EC63}"/>
              </a:ext>
            </a:extLst>
          </p:cNvPr>
          <p:cNvSpPr>
            <a:spLocks noGrp="1"/>
          </p:cNvSpPr>
          <p:nvPr>
            <p:ph type="title"/>
          </p:nvPr>
        </p:nvSpPr>
        <p:spPr/>
        <p:txBody>
          <a:bodyPr/>
          <a:lstStyle/>
          <a:p>
            <a:r>
              <a:rPr lang="en-US" dirty="0">
                <a:solidFill>
                  <a:srgbClr val="FF0000"/>
                </a:solidFill>
              </a:rPr>
              <a:t>*</a:t>
            </a:r>
            <a:r>
              <a:rPr lang="en-US" dirty="0"/>
              <a:t>Alternative pro forma process based on EBIAT, II</a:t>
            </a:r>
          </a:p>
        </p:txBody>
      </p:sp>
      <p:sp>
        <p:nvSpPr>
          <p:cNvPr id="3" name="Content Placeholder 2">
            <a:extLst>
              <a:ext uri="{FF2B5EF4-FFF2-40B4-BE49-F238E27FC236}">
                <a16:creationId xmlns:a16="http://schemas.microsoft.com/office/drawing/2014/main" id="{6382600B-B08D-D14B-9FFD-6AB54167BB66}"/>
              </a:ext>
            </a:extLst>
          </p:cNvPr>
          <p:cNvSpPr>
            <a:spLocks noGrp="1"/>
          </p:cNvSpPr>
          <p:nvPr>
            <p:ph idx="1"/>
          </p:nvPr>
        </p:nvSpPr>
        <p:spPr/>
        <p:txBody>
          <a:bodyPr>
            <a:normAutofit fontScale="92500" lnSpcReduction="10000"/>
          </a:bodyPr>
          <a:lstStyle/>
          <a:p>
            <a:r>
              <a:rPr lang="en-US" sz="2000" dirty="0"/>
              <a:t>Step (4): Fit a line/curve of </a:t>
            </a:r>
            <a:r>
              <a:rPr lang="en-US" sz="2000" dirty="0">
                <a:solidFill>
                  <a:srgbClr val="0070C0"/>
                </a:solidFill>
              </a:rPr>
              <a:t>reinvestment rates </a:t>
            </a:r>
            <a:r>
              <a:rPr lang="en-US" sz="2000" dirty="0"/>
              <a:t>during the </a:t>
            </a:r>
            <a:r>
              <a:rPr lang="en-US" sz="2000" dirty="0">
                <a:solidFill>
                  <a:srgbClr val="0070C0"/>
                </a:solidFill>
              </a:rPr>
              <a:t>projection period</a:t>
            </a:r>
            <a:r>
              <a:rPr lang="en-US" sz="2000" dirty="0"/>
              <a:t> that links current reinvestment rate and that in the steady state.  Think of these forecasted </a:t>
            </a:r>
            <a:r>
              <a:rPr lang="en-US" sz="2000" dirty="0">
                <a:solidFill>
                  <a:srgbClr val="0070C0"/>
                </a:solidFill>
              </a:rPr>
              <a:t>reinvestment rates </a:t>
            </a:r>
            <a:r>
              <a:rPr lang="en-US" sz="2000" dirty="0"/>
              <a:t>being a </a:t>
            </a:r>
            <a:r>
              <a:rPr lang="en-US" sz="2000" dirty="0">
                <a:solidFill>
                  <a:srgbClr val="0070C0"/>
                </a:solidFill>
              </a:rPr>
              <a:t>smoothing</a:t>
            </a:r>
            <a:r>
              <a:rPr lang="en-US" sz="2000" dirty="0"/>
              <a:t> </a:t>
            </a:r>
            <a:r>
              <a:rPr lang="en-US" sz="2000" dirty="0">
                <a:solidFill>
                  <a:srgbClr val="0070C0"/>
                </a:solidFill>
              </a:rPr>
              <a:t>anchor </a:t>
            </a:r>
            <a:r>
              <a:rPr lang="en-US" sz="2000" dirty="0">
                <a:solidFill>
                  <a:schemeClr val="tx1"/>
                </a:solidFill>
              </a:rPr>
              <a:t>series</a:t>
            </a:r>
            <a:r>
              <a:rPr lang="en-US" sz="2000" dirty="0">
                <a:solidFill>
                  <a:srgbClr val="0070C0"/>
                </a:solidFill>
              </a:rPr>
              <a:t> </a:t>
            </a:r>
            <a:r>
              <a:rPr lang="en-US" sz="2000" dirty="0"/>
              <a:t>for an organic, smoothing series of resulting FCFs as follows.</a:t>
            </a:r>
          </a:p>
          <a:p>
            <a:r>
              <a:rPr lang="en-US" sz="2000" dirty="0"/>
              <a:t>Step (5): Use the reinvestment rate and ROC during the projection period to arrive at the </a:t>
            </a:r>
            <a:r>
              <a:rPr lang="en-US" sz="2000" dirty="0">
                <a:solidFill>
                  <a:srgbClr val="0070C0"/>
                </a:solidFill>
              </a:rPr>
              <a:t>expected growth rate in EBIAT</a:t>
            </a:r>
            <a:r>
              <a:rPr lang="en-US" sz="2000" dirty="0"/>
              <a:t> during the </a:t>
            </a:r>
            <a:r>
              <a:rPr lang="en-US" sz="2000" dirty="0">
                <a:solidFill>
                  <a:srgbClr val="0070C0"/>
                </a:solidFill>
              </a:rPr>
              <a:t>projection period</a:t>
            </a:r>
            <a:r>
              <a:rPr lang="en-US" sz="2000" dirty="0"/>
              <a:t>. </a:t>
            </a:r>
            <a:r>
              <a:rPr lang="en-US" sz="2000" i="1" dirty="0"/>
              <a:t>Expected Growth in EBIAT = Reinvestment </a:t>
            </a:r>
            <a:r>
              <a:rPr lang="en-US" sz="2000" i="1" dirty="0">
                <a:solidFill>
                  <a:schemeClr val="tx1"/>
                </a:solidFill>
              </a:rPr>
              <a:t>Rate</a:t>
            </a:r>
            <a:r>
              <a:rPr lang="en-US" sz="2000" i="1" dirty="0"/>
              <a:t> * Return on Capital.</a:t>
            </a:r>
            <a:endParaRPr lang="en-US" sz="2000" dirty="0"/>
          </a:p>
          <a:p>
            <a:r>
              <a:rPr lang="en-US" sz="2000" dirty="0"/>
              <a:t>Step (6): Use expected growth rates and reinvestment rates to derive pro forma EBIATs, reinvestments, and thus </a:t>
            </a:r>
            <a:r>
              <a:rPr lang="en-US" sz="2000" dirty="0">
                <a:solidFill>
                  <a:srgbClr val="0070C0"/>
                </a:solidFill>
              </a:rPr>
              <a:t>FCFs</a:t>
            </a:r>
            <a:r>
              <a:rPr lang="en-US" sz="2000" dirty="0"/>
              <a:t> during the projection period.  </a:t>
            </a:r>
            <a:r>
              <a:rPr lang="en-US" sz="2000" i="1" dirty="0"/>
              <a:t>EBIAT</a:t>
            </a:r>
            <a:r>
              <a:rPr lang="en-US" sz="2000" i="1" baseline="-25000" dirty="0"/>
              <a:t>t+1</a:t>
            </a:r>
            <a:r>
              <a:rPr lang="en-US" sz="2000" i="1" dirty="0"/>
              <a:t> = </a:t>
            </a:r>
            <a:r>
              <a:rPr lang="en-US" sz="2000" i="1" dirty="0" err="1"/>
              <a:t>EBIAT</a:t>
            </a:r>
            <a:r>
              <a:rPr lang="en-US" sz="2000" i="1" baseline="-25000" dirty="0" err="1"/>
              <a:t>t</a:t>
            </a:r>
            <a:r>
              <a:rPr lang="en-US" sz="2000" i="1" dirty="0"/>
              <a:t> * (1+ Expected Growth in EBIAT</a:t>
            </a:r>
            <a:r>
              <a:rPr lang="en-US" sz="2000" i="1" baseline="-25000" dirty="0"/>
              <a:t>t+1</a:t>
            </a:r>
            <a:r>
              <a:rPr lang="en-US" sz="2000" i="1" dirty="0"/>
              <a:t>)</a:t>
            </a:r>
            <a:r>
              <a:rPr lang="en-US" sz="2000" dirty="0"/>
              <a:t>. </a:t>
            </a:r>
            <a:r>
              <a:rPr lang="en-US" sz="2000" i="1" dirty="0"/>
              <a:t>Reinvestment Rate = Reinvestment / EBIAT. FCF = EBIAT </a:t>
            </a:r>
            <a:r>
              <a:rPr lang="mr-IN" sz="2000" i="1" dirty="0"/>
              <a:t>–</a:t>
            </a:r>
            <a:r>
              <a:rPr lang="en-US" sz="2000" i="1" dirty="0"/>
              <a:t> Reinvestment (+ Historically Expensed Stock-Based Compensation…).</a:t>
            </a:r>
            <a:endParaRPr lang="en-US" sz="2000" dirty="0"/>
          </a:p>
          <a:p>
            <a:pPr marL="0" indent="0">
              <a:buNone/>
            </a:pPr>
            <a:endParaRPr lang="en-US" dirty="0"/>
          </a:p>
        </p:txBody>
      </p:sp>
    </p:spTree>
    <p:extLst>
      <p:ext uri="{BB962C8B-B14F-4D97-AF65-F5344CB8AC3E}">
        <p14:creationId xmlns:p14="http://schemas.microsoft.com/office/powerpoint/2010/main" val="10901830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a:t>
            </a:r>
            <a:r>
              <a:rPr lang="en-US" dirty="0"/>
              <a:t>What if current EBIAT is negative</a:t>
            </a:r>
          </a:p>
        </p:txBody>
      </p:sp>
      <p:sp>
        <p:nvSpPr>
          <p:cNvPr id="3" name="Content Placeholder 2"/>
          <p:cNvSpPr>
            <a:spLocks noGrp="1"/>
          </p:cNvSpPr>
          <p:nvPr>
            <p:ph idx="1"/>
          </p:nvPr>
        </p:nvSpPr>
        <p:spPr/>
        <p:txBody>
          <a:bodyPr>
            <a:normAutofit/>
          </a:bodyPr>
          <a:lstStyle/>
          <a:p>
            <a:r>
              <a:rPr lang="en-US" sz="2000" dirty="0"/>
              <a:t>If so, it is harder to use reinvestment rate = reinvestment/EBIAT as the smoothing anchor.  </a:t>
            </a:r>
          </a:p>
          <a:p>
            <a:r>
              <a:rPr lang="en-US" sz="2000" dirty="0"/>
              <a:t>Instead, we can use </a:t>
            </a:r>
            <a:r>
              <a:rPr lang="en-US" sz="2000" dirty="0">
                <a:solidFill>
                  <a:srgbClr val="0070C0"/>
                </a:solidFill>
              </a:rPr>
              <a:t>reinvestment/sales </a:t>
            </a:r>
            <a:r>
              <a:rPr lang="en-US" sz="2000" dirty="0"/>
              <a:t>as the </a:t>
            </a:r>
            <a:r>
              <a:rPr lang="en-US" sz="2000" dirty="0">
                <a:solidFill>
                  <a:srgbClr val="0070C0"/>
                </a:solidFill>
              </a:rPr>
              <a:t>smoothing anchor</a:t>
            </a:r>
            <a:r>
              <a:rPr lang="en-US" sz="2000" dirty="0"/>
              <a:t>.  That is, figure out current reinvestment/sales and reinvestment/sales in the steady state.  Then fit a line/curve to forecast the periodic reinvestment/sales during the projection period.</a:t>
            </a:r>
          </a:p>
          <a:p>
            <a:r>
              <a:rPr lang="en-US" sz="2000" dirty="0"/>
              <a:t>Since current EBIAT is negative, pro forma needs to start with sales forecast.</a:t>
            </a:r>
          </a:p>
          <a:p>
            <a:r>
              <a:rPr lang="en-US" sz="2000" dirty="0"/>
              <a:t>Now let us use Twitter IPO as an example.</a:t>
            </a:r>
          </a:p>
        </p:txBody>
      </p:sp>
    </p:spTree>
    <p:extLst>
      <p:ext uri="{BB962C8B-B14F-4D97-AF65-F5344CB8AC3E}">
        <p14:creationId xmlns:p14="http://schemas.microsoft.com/office/powerpoint/2010/main" val="15206329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Twitter IPO valuation</a:t>
            </a:r>
          </a:p>
        </p:txBody>
      </p:sp>
      <p:sp>
        <p:nvSpPr>
          <p:cNvPr id="3" name="Content Placeholder 2"/>
          <p:cNvSpPr>
            <a:spLocks noGrp="1"/>
          </p:cNvSpPr>
          <p:nvPr>
            <p:ph idx="1"/>
          </p:nvPr>
        </p:nvSpPr>
        <p:spPr>
          <a:xfrm>
            <a:off x="2589212" y="1698171"/>
            <a:ext cx="8915400" cy="4213051"/>
          </a:xfrm>
        </p:spPr>
        <p:txBody>
          <a:bodyPr>
            <a:normAutofit/>
          </a:bodyPr>
          <a:lstStyle/>
          <a:p>
            <a:r>
              <a:rPr lang="en-US" dirty="0"/>
              <a:t>Inception: 2006</a:t>
            </a:r>
          </a:p>
          <a:p>
            <a:r>
              <a:rPr lang="en-US" dirty="0"/>
              <a:t>IPO date: Nov. 07, 2013</a:t>
            </a:r>
          </a:p>
          <a:p>
            <a:r>
              <a:rPr lang="en-US" dirty="0"/>
              <a:t>Offering price: $26</a:t>
            </a:r>
          </a:p>
          <a:p>
            <a:r>
              <a:rPr lang="en-US" dirty="0"/>
              <a:t>Offer size: 70 million shares</a:t>
            </a:r>
          </a:p>
          <a:p>
            <a:r>
              <a:rPr lang="en-US" dirty="0"/>
              <a:t>Gross spread: 3.25%</a:t>
            </a:r>
          </a:p>
          <a:p>
            <a:r>
              <a:rPr lang="en-US" dirty="0"/>
              <a:t>Fee: $59 million</a:t>
            </a:r>
          </a:p>
          <a:p>
            <a:r>
              <a:rPr lang="en-US" dirty="0"/>
              <a:t>Sales proceeds to Twitter: $1.76 Billion ($26 * 70 million * (1 </a:t>
            </a:r>
            <a:r>
              <a:rPr lang="mr-IN" dirty="0"/>
              <a:t>–</a:t>
            </a:r>
            <a:r>
              <a:rPr lang="en-US" dirty="0"/>
              <a:t> 3.25%))</a:t>
            </a:r>
          </a:p>
          <a:p>
            <a:r>
              <a:rPr lang="en-US" dirty="0"/>
              <a:t>Short-term underpricing: closed at $44.9 (+72.7%) after 1</a:t>
            </a:r>
            <a:r>
              <a:rPr lang="en-US" baseline="30000" dirty="0"/>
              <a:t>st</a:t>
            </a:r>
            <a:r>
              <a:rPr lang="en-US" dirty="0"/>
              <a:t> day’s trading</a:t>
            </a:r>
          </a:p>
          <a:p>
            <a:r>
              <a:rPr lang="en-US" dirty="0"/>
              <a:t>Disclaimer: this exercise is for instructional (not for investment) purpose.  Although most numbers are actual/reported numbers, some are approximate.  </a:t>
            </a:r>
          </a:p>
        </p:txBody>
      </p:sp>
    </p:spTree>
    <p:extLst>
      <p:ext uri="{BB962C8B-B14F-4D97-AF65-F5344CB8AC3E}">
        <p14:creationId xmlns:p14="http://schemas.microsoft.com/office/powerpoint/2010/main" val="14715857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3478B-92BB-424D-8F34-25CE339BD056}"/>
              </a:ext>
            </a:extLst>
          </p:cNvPr>
          <p:cNvSpPr>
            <a:spLocks noGrp="1"/>
          </p:cNvSpPr>
          <p:nvPr>
            <p:ph type="title"/>
          </p:nvPr>
        </p:nvSpPr>
        <p:spPr/>
        <p:txBody>
          <a:bodyPr/>
          <a:lstStyle/>
          <a:p>
            <a:r>
              <a:rPr lang="en-US" dirty="0">
                <a:solidFill>
                  <a:srgbClr val="FF0000"/>
                </a:solidFill>
              </a:rPr>
              <a:t>*</a:t>
            </a:r>
            <a:r>
              <a:rPr lang="en-US" dirty="0"/>
              <a:t>Equations</a:t>
            </a:r>
          </a:p>
        </p:txBody>
      </p:sp>
      <p:sp>
        <p:nvSpPr>
          <p:cNvPr id="3" name="Content Placeholder 2">
            <a:extLst>
              <a:ext uri="{FF2B5EF4-FFF2-40B4-BE49-F238E27FC236}">
                <a16:creationId xmlns:a16="http://schemas.microsoft.com/office/drawing/2014/main" id="{A166E7EC-F91A-B749-A149-28EDE4C076AF}"/>
              </a:ext>
            </a:extLst>
          </p:cNvPr>
          <p:cNvSpPr>
            <a:spLocks noGrp="1"/>
          </p:cNvSpPr>
          <p:nvPr>
            <p:ph idx="1"/>
          </p:nvPr>
        </p:nvSpPr>
        <p:spPr/>
        <p:txBody>
          <a:bodyPr>
            <a:normAutofit/>
          </a:bodyPr>
          <a:lstStyle/>
          <a:p>
            <a:r>
              <a:rPr lang="en-US" sz="2000" dirty="0"/>
              <a:t>Given: </a:t>
            </a:r>
            <a:r>
              <a:rPr lang="en-US" sz="2000" i="1" dirty="0"/>
              <a:t>Expected Growth in EBIAT = Reinvestment Rate * Return on Capital</a:t>
            </a:r>
          </a:p>
          <a:p>
            <a:r>
              <a:rPr lang="en-US" sz="2000" dirty="0"/>
              <a:t>(1) </a:t>
            </a:r>
            <a:r>
              <a:rPr lang="en-US" sz="2000" i="1" dirty="0"/>
              <a:t>Reinvestment </a:t>
            </a:r>
            <a:r>
              <a:rPr lang="en-US" sz="2000" i="1" dirty="0" err="1"/>
              <a:t>Rate</a:t>
            </a:r>
            <a:r>
              <a:rPr lang="en-US" sz="2000" i="1" baseline="-25000" dirty="0" err="1"/>
              <a:t>Steady</a:t>
            </a:r>
            <a:r>
              <a:rPr lang="en-US" sz="2000" i="1" baseline="-25000" dirty="0"/>
              <a:t> State</a:t>
            </a:r>
            <a:r>
              <a:rPr lang="en-US" sz="2000" i="1" dirty="0"/>
              <a:t> = Sustainable Growth Rate / Return on </a:t>
            </a:r>
            <a:r>
              <a:rPr lang="en-US" sz="2000" i="1" dirty="0" err="1"/>
              <a:t>Capital</a:t>
            </a:r>
            <a:r>
              <a:rPr lang="en-US" sz="2000" i="1" baseline="-25000" dirty="0" err="1"/>
              <a:t>Steady</a:t>
            </a:r>
            <a:r>
              <a:rPr lang="en-US" sz="2000" i="1" baseline="-25000" dirty="0"/>
              <a:t> State</a:t>
            </a:r>
            <a:endParaRPr lang="en-US" sz="2000" i="1" dirty="0"/>
          </a:p>
          <a:p>
            <a:r>
              <a:rPr lang="en-US" sz="2000" dirty="0"/>
              <a:t>Given: </a:t>
            </a:r>
            <a:r>
              <a:rPr lang="en-US" sz="2000" i="1" dirty="0"/>
              <a:t>Reinvestment Rate = Reinvestment / EBIAT </a:t>
            </a:r>
            <a:endParaRPr lang="en-US" sz="2000" dirty="0"/>
          </a:p>
          <a:p>
            <a:r>
              <a:rPr lang="en-US" sz="2000" dirty="0"/>
              <a:t>(2) </a:t>
            </a:r>
            <a:r>
              <a:rPr lang="en-US" sz="2000" i="1" dirty="0"/>
              <a:t>Reinvestment</a:t>
            </a:r>
            <a:r>
              <a:rPr lang="en-US" sz="2000" i="1" baseline="-25000" dirty="0"/>
              <a:t>T+1</a:t>
            </a:r>
            <a:r>
              <a:rPr lang="en-US" sz="2000" i="1" dirty="0"/>
              <a:t> = (Adjusted) EBIAT</a:t>
            </a:r>
            <a:r>
              <a:rPr lang="en-US" sz="2000" i="1" baseline="-25000" dirty="0"/>
              <a:t>T+1</a:t>
            </a:r>
            <a:r>
              <a:rPr lang="en-US" sz="2000" i="1" dirty="0"/>
              <a:t> * Reinvestment </a:t>
            </a:r>
            <a:r>
              <a:rPr lang="en-US" sz="2000" i="1" dirty="0" err="1"/>
              <a:t>Rate</a:t>
            </a:r>
            <a:r>
              <a:rPr lang="en-US" sz="2000" i="1" baseline="-25000" dirty="0" err="1"/>
              <a:t>Steady</a:t>
            </a:r>
            <a:r>
              <a:rPr lang="en-US" sz="2000" i="1" baseline="-25000" dirty="0"/>
              <a:t> State</a:t>
            </a:r>
            <a:endParaRPr lang="en-US" sz="2000" i="1" dirty="0"/>
          </a:p>
          <a:p>
            <a:r>
              <a:rPr lang="en-US" sz="2000" i="1" dirty="0"/>
              <a:t>Smoothing Anchor’s end point: Reinvestment</a:t>
            </a:r>
            <a:r>
              <a:rPr lang="en-US" sz="2000" i="1" baseline="-25000" dirty="0"/>
              <a:t>T+1</a:t>
            </a:r>
            <a:r>
              <a:rPr lang="en-US" sz="2000" i="1" dirty="0"/>
              <a:t> / Sales</a:t>
            </a:r>
            <a:r>
              <a:rPr lang="en-US" sz="2000" i="1" baseline="-25000" dirty="0"/>
              <a:t>T+1</a:t>
            </a:r>
            <a:endParaRPr lang="en-US" sz="2000" dirty="0"/>
          </a:p>
        </p:txBody>
      </p:sp>
    </p:spTree>
    <p:extLst>
      <p:ext uri="{BB962C8B-B14F-4D97-AF65-F5344CB8AC3E}">
        <p14:creationId xmlns:p14="http://schemas.microsoft.com/office/powerpoint/2010/main" val="13724374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62507107"/>
              </p:ext>
            </p:extLst>
          </p:nvPr>
        </p:nvGraphicFramePr>
        <p:xfrm>
          <a:off x="411985" y="291396"/>
          <a:ext cx="11455121" cy="6310374"/>
        </p:xfrm>
        <a:graphic>
          <a:graphicData uri="http://schemas.openxmlformats.org/drawingml/2006/table">
            <a:tbl>
              <a:tblPr>
                <a:tableStyleId>{5C22544A-7EE6-4342-B048-85BDC9FD1C3A}</a:tableStyleId>
              </a:tblPr>
              <a:tblGrid>
                <a:gridCol w="1351848">
                  <a:extLst>
                    <a:ext uri="{9D8B030D-6E8A-4147-A177-3AD203B41FA5}">
                      <a16:colId xmlns:a16="http://schemas.microsoft.com/office/drawing/2014/main" val="20000"/>
                    </a:ext>
                  </a:extLst>
                </a:gridCol>
                <a:gridCol w="515836">
                  <a:extLst>
                    <a:ext uri="{9D8B030D-6E8A-4147-A177-3AD203B41FA5}">
                      <a16:colId xmlns:a16="http://schemas.microsoft.com/office/drawing/2014/main" val="20001"/>
                    </a:ext>
                  </a:extLst>
                </a:gridCol>
                <a:gridCol w="515836">
                  <a:extLst>
                    <a:ext uri="{9D8B030D-6E8A-4147-A177-3AD203B41FA5}">
                      <a16:colId xmlns:a16="http://schemas.microsoft.com/office/drawing/2014/main" val="20002"/>
                    </a:ext>
                  </a:extLst>
                </a:gridCol>
                <a:gridCol w="515836">
                  <a:extLst>
                    <a:ext uri="{9D8B030D-6E8A-4147-A177-3AD203B41FA5}">
                      <a16:colId xmlns:a16="http://schemas.microsoft.com/office/drawing/2014/main" val="20003"/>
                    </a:ext>
                  </a:extLst>
                </a:gridCol>
                <a:gridCol w="598844">
                  <a:extLst>
                    <a:ext uri="{9D8B030D-6E8A-4147-A177-3AD203B41FA5}">
                      <a16:colId xmlns:a16="http://schemas.microsoft.com/office/drawing/2014/main" val="20004"/>
                    </a:ext>
                  </a:extLst>
                </a:gridCol>
                <a:gridCol w="515836">
                  <a:extLst>
                    <a:ext uri="{9D8B030D-6E8A-4147-A177-3AD203B41FA5}">
                      <a16:colId xmlns:a16="http://schemas.microsoft.com/office/drawing/2014/main" val="20005"/>
                    </a:ext>
                  </a:extLst>
                </a:gridCol>
                <a:gridCol w="515836">
                  <a:extLst>
                    <a:ext uri="{9D8B030D-6E8A-4147-A177-3AD203B41FA5}">
                      <a16:colId xmlns:a16="http://schemas.microsoft.com/office/drawing/2014/main" val="20006"/>
                    </a:ext>
                  </a:extLst>
                </a:gridCol>
                <a:gridCol w="515836">
                  <a:extLst>
                    <a:ext uri="{9D8B030D-6E8A-4147-A177-3AD203B41FA5}">
                      <a16:colId xmlns:a16="http://schemas.microsoft.com/office/drawing/2014/main" val="20007"/>
                    </a:ext>
                  </a:extLst>
                </a:gridCol>
                <a:gridCol w="515836">
                  <a:extLst>
                    <a:ext uri="{9D8B030D-6E8A-4147-A177-3AD203B41FA5}">
                      <a16:colId xmlns:a16="http://schemas.microsoft.com/office/drawing/2014/main" val="20008"/>
                    </a:ext>
                  </a:extLst>
                </a:gridCol>
                <a:gridCol w="515836">
                  <a:extLst>
                    <a:ext uri="{9D8B030D-6E8A-4147-A177-3AD203B41FA5}">
                      <a16:colId xmlns:a16="http://schemas.microsoft.com/office/drawing/2014/main" val="20009"/>
                    </a:ext>
                  </a:extLst>
                </a:gridCol>
                <a:gridCol w="515836">
                  <a:extLst>
                    <a:ext uri="{9D8B030D-6E8A-4147-A177-3AD203B41FA5}">
                      <a16:colId xmlns:a16="http://schemas.microsoft.com/office/drawing/2014/main" val="20010"/>
                    </a:ext>
                  </a:extLst>
                </a:gridCol>
                <a:gridCol w="515836">
                  <a:extLst>
                    <a:ext uri="{9D8B030D-6E8A-4147-A177-3AD203B41FA5}">
                      <a16:colId xmlns:a16="http://schemas.microsoft.com/office/drawing/2014/main" val="20011"/>
                    </a:ext>
                  </a:extLst>
                </a:gridCol>
                <a:gridCol w="515836">
                  <a:extLst>
                    <a:ext uri="{9D8B030D-6E8A-4147-A177-3AD203B41FA5}">
                      <a16:colId xmlns:a16="http://schemas.microsoft.com/office/drawing/2014/main" val="20012"/>
                    </a:ext>
                  </a:extLst>
                </a:gridCol>
                <a:gridCol w="515836">
                  <a:extLst>
                    <a:ext uri="{9D8B030D-6E8A-4147-A177-3AD203B41FA5}">
                      <a16:colId xmlns:a16="http://schemas.microsoft.com/office/drawing/2014/main" val="20013"/>
                    </a:ext>
                  </a:extLst>
                </a:gridCol>
                <a:gridCol w="575128">
                  <a:extLst>
                    <a:ext uri="{9D8B030D-6E8A-4147-A177-3AD203B41FA5}">
                      <a16:colId xmlns:a16="http://schemas.microsoft.com/office/drawing/2014/main" val="20014"/>
                    </a:ext>
                  </a:extLst>
                </a:gridCol>
                <a:gridCol w="148229">
                  <a:extLst>
                    <a:ext uri="{9D8B030D-6E8A-4147-A177-3AD203B41FA5}">
                      <a16:colId xmlns:a16="http://schemas.microsoft.com/office/drawing/2014/main" val="20015"/>
                    </a:ext>
                  </a:extLst>
                </a:gridCol>
                <a:gridCol w="847869">
                  <a:extLst>
                    <a:ext uri="{9D8B030D-6E8A-4147-A177-3AD203B41FA5}">
                      <a16:colId xmlns:a16="http://schemas.microsoft.com/office/drawing/2014/main" val="20016"/>
                    </a:ext>
                  </a:extLst>
                </a:gridCol>
                <a:gridCol w="895302">
                  <a:extLst>
                    <a:ext uri="{9D8B030D-6E8A-4147-A177-3AD203B41FA5}">
                      <a16:colId xmlns:a16="http://schemas.microsoft.com/office/drawing/2014/main" val="20017"/>
                    </a:ext>
                  </a:extLst>
                </a:gridCol>
                <a:gridCol w="847869">
                  <a:extLst>
                    <a:ext uri="{9D8B030D-6E8A-4147-A177-3AD203B41FA5}">
                      <a16:colId xmlns:a16="http://schemas.microsoft.com/office/drawing/2014/main" val="20018"/>
                    </a:ext>
                  </a:extLst>
                </a:gridCol>
              </a:tblGrid>
              <a:tr h="141762">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gridSpan="4">
                  <a:txBody>
                    <a:bodyPr/>
                    <a:lstStyle/>
                    <a:p>
                      <a:pPr algn="ctr" fontAlgn="b"/>
                      <a:r>
                        <a:rPr lang="en-US" sz="600" u="none" strike="noStrike">
                          <a:effectLst/>
                        </a:rPr>
                        <a:t>Twitter IPO Valuation: Oct. 24, 2013</a:t>
                      </a:r>
                      <a:endParaRPr lang="en-US" sz="600" b="1" i="0" u="none" strike="noStrike">
                        <a:solidFill>
                          <a:srgbClr val="000000"/>
                        </a:solidFill>
                        <a:effectLst/>
                        <a:latin typeface="Calibri" charset="0"/>
                      </a:endParaRPr>
                    </a:p>
                  </a:txBody>
                  <a:tcPr marL="3027" marR="3027" marT="3027"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extLst>
                  <a:ext uri="{0D108BD9-81ED-4DB2-BD59-A6C34878D82A}">
                    <a16:rowId xmlns:a16="http://schemas.microsoft.com/office/drawing/2014/main" val="10000"/>
                  </a:ext>
                </a:extLst>
              </a:tr>
              <a:tr h="141762">
                <a:tc>
                  <a:txBody>
                    <a:bodyPr/>
                    <a:lstStyle/>
                    <a:p>
                      <a:pPr algn="l" fontAlgn="b"/>
                      <a:r>
                        <a:rPr lang="en-US" sz="600" u="none" strike="noStrike">
                          <a:effectLst/>
                        </a:rPr>
                        <a:t>$ in millions</a:t>
                      </a:r>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en-US" sz="600" u="none" strike="noStrike">
                          <a:effectLst/>
                        </a:rPr>
                        <a:t>Projection Period</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en-US" sz="600" u="none" strike="noStrike">
                          <a:effectLst/>
                        </a:rPr>
                        <a:t>Steady State</a:t>
                      </a:r>
                      <a:endParaRPr lang="en-US" sz="600" b="0" i="0" u="none" strike="noStrike">
                        <a:solidFill>
                          <a:srgbClr val="000000"/>
                        </a:solidFill>
                        <a:effectLst/>
                        <a:latin typeface="Calibri" charset="0"/>
                      </a:endParaRPr>
                    </a:p>
                  </a:txBody>
                  <a:tcPr marL="3027" marR="3027" marT="3027" marB="0" anchor="b"/>
                </a:tc>
                <a:extLst>
                  <a:ext uri="{0D108BD9-81ED-4DB2-BD59-A6C34878D82A}">
                    <a16:rowId xmlns:a16="http://schemas.microsoft.com/office/drawing/2014/main" val="10001"/>
                  </a:ext>
                </a:extLst>
              </a:tr>
              <a:tr h="272038">
                <a:tc>
                  <a:txBody>
                    <a:bodyPr/>
                    <a:lstStyle/>
                    <a:p>
                      <a:pPr algn="l" fontAlgn="b"/>
                      <a:r>
                        <a:rPr lang="en-US" sz="600" u="none" strike="noStrike">
                          <a:effectLst/>
                        </a:rPr>
                        <a:t>Mid-Year Convention</a:t>
                      </a:r>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gridSpan="11">
                  <a:txBody>
                    <a:bodyPr/>
                    <a:lstStyle/>
                    <a:p>
                      <a:pPr algn="ctr" fontAlgn="b"/>
                      <a:r>
                        <a:rPr lang="en-US" sz="600" u="none" strike="noStrike">
                          <a:effectLst/>
                        </a:rPr>
                        <a:t>Projection Period</a:t>
                      </a:r>
                      <a:endParaRPr lang="en-US" sz="600" b="0" i="0" u="none" strike="noStrike">
                        <a:solidFill>
                          <a:srgbClr val="000000"/>
                        </a:solidFill>
                        <a:effectLst/>
                        <a:latin typeface="Calibri" charset="0"/>
                      </a:endParaRPr>
                    </a:p>
                  </a:txBody>
                  <a:tcPr marL="3027" marR="3027" marT="3027"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600" u="none" strike="noStrike">
                          <a:effectLst/>
                        </a:rPr>
                        <a:t>Steady State</a:t>
                      </a:r>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r>
                        <a:rPr lang="en-US" sz="600" u="none" strike="noStrike">
                          <a:effectLst/>
                        </a:rPr>
                        <a:t>Euity Weight</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nb-NO" sz="600" u="none" strike="noStrike">
                          <a:effectLst/>
                        </a:rPr>
                        <a:t>0.735</a:t>
                      </a:r>
                      <a:endParaRPr lang="nb-NO" sz="600" b="0" i="0" u="none" strike="noStrike">
                        <a:solidFill>
                          <a:srgbClr val="000000"/>
                        </a:solidFill>
                        <a:effectLst/>
                        <a:latin typeface="Calibri" charset="0"/>
                      </a:endParaRPr>
                    </a:p>
                  </a:txBody>
                  <a:tcPr marL="3027" marR="3027" marT="3027" marB="0" anchor="b"/>
                </a:tc>
                <a:tc>
                  <a:txBody>
                    <a:bodyPr/>
                    <a:lstStyle/>
                    <a:p>
                      <a:pPr algn="ctr" fontAlgn="b"/>
                      <a:r>
                        <a:rPr lang="nb-NO" sz="600" u="none" strike="noStrike">
                          <a:effectLst/>
                        </a:rPr>
                        <a:t>0.6</a:t>
                      </a:r>
                      <a:endParaRPr lang="nb-NO" sz="600" b="0" i="0" u="none" strike="noStrike">
                        <a:solidFill>
                          <a:srgbClr val="000000"/>
                        </a:solidFill>
                        <a:effectLst/>
                        <a:latin typeface="Calibri" charset="0"/>
                      </a:endParaRPr>
                    </a:p>
                  </a:txBody>
                  <a:tcPr marL="3027" marR="3027" marT="3027" marB="0" anchor="b"/>
                </a:tc>
                <a:extLst>
                  <a:ext uri="{0D108BD9-81ED-4DB2-BD59-A6C34878D82A}">
                    <a16:rowId xmlns:a16="http://schemas.microsoft.com/office/drawing/2014/main" val="10002"/>
                  </a:ext>
                </a:extLst>
              </a:tr>
              <a:tr h="141762">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Q4-Q3</a:t>
                      </a:r>
                      <a:endParaRPr lang="mr-IN"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r>
                        <a:rPr lang="en-US" sz="600" u="none" strike="noStrike">
                          <a:effectLst/>
                        </a:rPr>
                        <a:t>Debt Weight</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0.265</a:t>
                      </a:r>
                      <a:endParaRPr lang="hr-HR" sz="600" b="0" i="0" u="none" strike="noStrike">
                        <a:solidFill>
                          <a:srgbClr val="000000"/>
                        </a:solidFill>
                        <a:effectLst/>
                        <a:latin typeface="Calibri" charset="0"/>
                      </a:endParaRPr>
                    </a:p>
                  </a:txBody>
                  <a:tcPr marL="3027" marR="3027" marT="3027" marB="0" anchor="b"/>
                </a:tc>
                <a:tc>
                  <a:txBody>
                    <a:bodyPr/>
                    <a:lstStyle/>
                    <a:p>
                      <a:pPr algn="ctr" fontAlgn="b"/>
                      <a:r>
                        <a:rPr lang="nb-NO" sz="600" u="none" strike="noStrike">
                          <a:effectLst/>
                        </a:rPr>
                        <a:t>0.4</a:t>
                      </a:r>
                      <a:endParaRPr lang="nb-NO" sz="600" b="0" i="0" u="none" strike="noStrike">
                        <a:solidFill>
                          <a:srgbClr val="000000"/>
                        </a:solidFill>
                        <a:effectLst/>
                        <a:latin typeface="Calibri" charset="0"/>
                      </a:endParaRPr>
                    </a:p>
                  </a:txBody>
                  <a:tcPr marL="3027" marR="3027" marT="3027" marB="0" anchor="b"/>
                </a:tc>
                <a:extLst>
                  <a:ext uri="{0D108BD9-81ED-4DB2-BD59-A6C34878D82A}">
                    <a16:rowId xmlns:a16="http://schemas.microsoft.com/office/drawing/2014/main" val="10003"/>
                  </a:ext>
                </a:extLst>
              </a:tr>
              <a:tr h="272038">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is-IS" sz="600" u="none" strike="noStrike">
                          <a:effectLst/>
                        </a:rPr>
                        <a:t>2012</a:t>
                      </a:r>
                      <a:endParaRPr lang="is-IS" sz="600" b="0" i="0" u="none" strike="noStrike">
                        <a:solidFill>
                          <a:srgbClr val="000000"/>
                        </a:solidFill>
                        <a:effectLst/>
                        <a:latin typeface="Calibri" charset="0"/>
                      </a:endParaRPr>
                    </a:p>
                  </a:txBody>
                  <a:tcPr marL="3027" marR="3027" marT="3027" marB="0" anchor="b"/>
                </a:tc>
                <a:tc>
                  <a:txBody>
                    <a:bodyPr/>
                    <a:lstStyle/>
                    <a:p>
                      <a:pPr algn="ctr" fontAlgn="b"/>
                      <a:r>
                        <a:rPr lang="en-US" sz="600" u="none" strike="noStrike">
                          <a:effectLst/>
                        </a:rPr>
                        <a:t>Trailing 2013</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is-IS" sz="600" u="none" strike="noStrike">
                          <a:effectLst/>
                        </a:rPr>
                        <a:t>E2013</a:t>
                      </a:r>
                      <a:endParaRPr lang="is-IS" sz="600" b="0" i="0" u="none" strike="noStrike">
                        <a:solidFill>
                          <a:srgbClr val="000000"/>
                        </a:solidFill>
                        <a:effectLst/>
                        <a:latin typeface="Calibri" charset="0"/>
                      </a:endParaRPr>
                    </a:p>
                  </a:txBody>
                  <a:tcPr marL="3027" marR="3027" marT="3027" marB="0" anchor="b"/>
                </a:tc>
                <a:tc>
                  <a:txBody>
                    <a:bodyPr/>
                    <a:lstStyle/>
                    <a:p>
                      <a:pPr algn="ctr" fontAlgn="b"/>
                      <a:r>
                        <a:rPr lang="is-IS" sz="600" u="none" strike="noStrike">
                          <a:effectLst/>
                        </a:rPr>
                        <a:t>E2014</a:t>
                      </a:r>
                      <a:endParaRPr lang="is-IS" sz="600" b="0" i="0" u="none" strike="noStrike">
                        <a:solidFill>
                          <a:srgbClr val="000000"/>
                        </a:solidFill>
                        <a:effectLst/>
                        <a:latin typeface="Calibri" charset="0"/>
                      </a:endParaRPr>
                    </a:p>
                  </a:txBody>
                  <a:tcPr marL="3027" marR="3027" marT="3027" marB="0" anchor="b"/>
                </a:tc>
                <a:tc>
                  <a:txBody>
                    <a:bodyPr/>
                    <a:lstStyle/>
                    <a:p>
                      <a:pPr algn="ctr" fontAlgn="b"/>
                      <a:r>
                        <a:rPr lang="is-IS" sz="600" u="none" strike="noStrike">
                          <a:effectLst/>
                        </a:rPr>
                        <a:t>E2015</a:t>
                      </a:r>
                      <a:endParaRPr lang="is-IS" sz="600" b="0" i="0" u="none" strike="noStrike">
                        <a:solidFill>
                          <a:srgbClr val="000000"/>
                        </a:solidFill>
                        <a:effectLst/>
                        <a:latin typeface="Calibri" charset="0"/>
                      </a:endParaRPr>
                    </a:p>
                  </a:txBody>
                  <a:tcPr marL="3027" marR="3027" marT="3027" marB="0" anchor="b"/>
                </a:tc>
                <a:tc>
                  <a:txBody>
                    <a:bodyPr/>
                    <a:lstStyle/>
                    <a:p>
                      <a:pPr algn="ctr" fontAlgn="b"/>
                      <a:r>
                        <a:rPr lang="is-IS" sz="600" u="none" strike="noStrike">
                          <a:effectLst/>
                        </a:rPr>
                        <a:t>E2016</a:t>
                      </a:r>
                      <a:endParaRPr lang="is-IS" sz="600" b="0" i="0" u="none" strike="noStrike">
                        <a:solidFill>
                          <a:srgbClr val="000000"/>
                        </a:solidFill>
                        <a:effectLst/>
                        <a:latin typeface="Calibri" charset="0"/>
                      </a:endParaRPr>
                    </a:p>
                  </a:txBody>
                  <a:tcPr marL="3027" marR="3027" marT="3027" marB="0" anchor="b"/>
                </a:tc>
                <a:tc>
                  <a:txBody>
                    <a:bodyPr/>
                    <a:lstStyle/>
                    <a:p>
                      <a:pPr algn="ctr" fontAlgn="b"/>
                      <a:r>
                        <a:rPr lang="is-IS" sz="600" u="none" strike="noStrike">
                          <a:effectLst/>
                        </a:rPr>
                        <a:t>E2017</a:t>
                      </a:r>
                      <a:endParaRPr lang="is-IS" sz="600" b="0" i="0" u="none" strike="noStrike">
                        <a:solidFill>
                          <a:srgbClr val="000000"/>
                        </a:solidFill>
                        <a:effectLst/>
                        <a:latin typeface="Calibri" charset="0"/>
                      </a:endParaRPr>
                    </a:p>
                  </a:txBody>
                  <a:tcPr marL="3027" marR="3027" marT="3027" marB="0" anchor="b"/>
                </a:tc>
                <a:tc>
                  <a:txBody>
                    <a:bodyPr/>
                    <a:lstStyle/>
                    <a:p>
                      <a:pPr algn="ctr" fontAlgn="b"/>
                      <a:r>
                        <a:rPr lang="is-IS" sz="600" u="none" strike="noStrike">
                          <a:effectLst/>
                        </a:rPr>
                        <a:t>E2018</a:t>
                      </a:r>
                      <a:endParaRPr lang="is-IS" sz="600" b="0" i="0" u="none" strike="noStrike">
                        <a:solidFill>
                          <a:srgbClr val="000000"/>
                        </a:solidFill>
                        <a:effectLst/>
                        <a:latin typeface="Calibri" charset="0"/>
                      </a:endParaRPr>
                    </a:p>
                  </a:txBody>
                  <a:tcPr marL="3027" marR="3027" marT="3027" marB="0" anchor="b"/>
                </a:tc>
                <a:tc>
                  <a:txBody>
                    <a:bodyPr/>
                    <a:lstStyle/>
                    <a:p>
                      <a:pPr algn="ctr" fontAlgn="b"/>
                      <a:r>
                        <a:rPr lang="is-IS" sz="600" u="none" strike="noStrike">
                          <a:effectLst/>
                        </a:rPr>
                        <a:t>E2019</a:t>
                      </a:r>
                      <a:endParaRPr lang="is-IS" sz="600" b="0" i="0" u="none" strike="noStrike">
                        <a:solidFill>
                          <a:srgbClr val="000000"/>
                        </a:solidFill>
                        <a:effectLst/>
                        <a:latin typeface="Calibri" charset="0"/>
                      </a:endParaRPr>
                    </a:p>
                  </a:txBody>
                  <a:tcPr marL="3027" marR="3027" marT="3027" marB="0" anchor="b"/>
                </a:tc>
                <a:tc>
                  <a:txBody>
                    <a:bodyPr/>
                    <a:lstStyle/>
                    <a:p>
                      <a:pPr algn="ctr" fontAlgn="b"/>
                      <a:r>
                        <a:rPr lang="is-IS" sz="600" u="none" strike="noStrike">
                          <a:effectLst/>
                        </a:rPr>
                        <a:t>E2020</a:t>
                      </a:r>
                      <a:endParaRPr lang="is-IS" sz="600" b="0" i="0" u="none" strike="noStrike">
                        <a:solidFill>
                          <a:srgbClr val="000000"/>
                        </a:solidFill>
                        <a:effectLst/>
                        <a:latin typeface="Calibri" charset="0"/>
                      </a:endParaRPr>
                    </a:p>
                  </a:txBody>
                  <a:tcPr marL="3027" marR="3027" marT="3027" marB="0" anchor="b"/>
                </a:tc>
                <a:tc>
                  <a:txBody>
                    <a:bodyPr/>
                    <a:lstStyle/>
                    <a:p>
                      <a:pPr algn="ctr" fontAlgn="b"/>
                      <a:r>
                        <a:rPr lang="en-US" sz="600" u="none" strike="noStrike">
                          <a:effectLst/>
                        </a:rPr>
                        <a:t>E2021</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is-IS" sz="600" u="none" strike="noStrike">
                          <a:effectLst/>
                        </a:rPr>
                        <a:t>E2022</a:t>
                      </a:r>
                      <a:endParaRPr lang="is-IS" sz="600" b="0" i="0" u="none" strike="noStrike">
                        <a:solidFill>
                          <a:srgbClr val="000000"/>
                        </a:solidFill>
                        <a:effectLst/>
                        <a:latin typeface="Calibri" charset="0"/>
                      </a:endParaRPr>
                    </a:p>
                  </a:txBody>
                  <a:tcPr marL="3027" marR="3027" marT="3027" marB="0" anchor="b"/>
                </a:tc>
                <a:tc>
                  <a:txBody>
                    <a:bodyPr/>
                    <a:lstStyle/>
                    <a:p>
                      <a:pPr algn="ctr" fontAlgn="b"/>
                      <a:r>
                        <a:rPr lang="is-IS" sz="600" u="none" strike="noStrike">
                          <a:effectLst/>
                        </a:rPr>
                        <a:t>E2013</a:t>
                      </a:r>
                      <a:endParaRPr lang="is-I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r>
                        <a:rPr lang="en-US" sz="600" u="none" strike="noStrike">
                          <a:effectLst/>
                        </a:rPr>
                        <a:t>Risk-Free Rate</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2.75%</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4%</a:t>
                      </a:r>
                      <a:endParaRPr lang="mr-IN" sz="600" b="0" i="0" u="none" strike="noStrike">
                        <a:solidFill>
                          <a:srgbClr val="000000"/>
                        </a:solidFill>
                        <a:effectLst/>
                        <a:latin typeface="Calibri" charset="0"/>
                      </a:endParaRPr>
                    </a:p>
                  </a:txBody>
                  <a:tcPr marL="3027" marR="3027" marT="3027" marB="0" anchor="b"/>
                </a:tc>
                <a:extLst>
                  <a:ext uri="{0D108BD9-81ED-4DB2-BD59-A6C34878D82A}">
                    <a16:rowId xmlns:a16="http://schemas.microsoft.com/office/drawing/2014/main" val="10004"/>
                  </a:ext>
                </a:extLst>
              </a:tr>
              <a:tr h="141762">
                <a:tc>
                  <a:txBody>
                    <a:bodyPr/>
                    <a:lstStyle/>
                    <a:p>
                      <a:pPr algn="l" fontAlgn="b"/>
                      <a:r>
                        <a:rPr lang="en-US" sz="600" u="none" strike="noStrike">
                          <a:effectLst/>
                        </a:rPr>
                        <a:t>Sales</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316.9</a:t>
                      </a:r>
                      <a:endParaRPr lang="hr-HR"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534.4</a:t>
                      </a:r>
                      <a:endParaRPr lang="hr-HR" sz="600" b="0" i="0" u="none" strike="noStrike">
                        <a:solidFill>
                          <a:srgbClr val="000000"/>
                        </a:solidFill>
                        <a:effectLst/>
                        <a:latin typeface="Calibri" charset="0"/>
                      </a:endParaRPr>
                    </a:p>
                  </a:txBody>
                  <a:tcPr marL="3027" marR="3027" marT="3027" marB="0" anchor="b"/>
                </a:tc>
                <a:tc>
                  <a:txBody>
                    <a:bodyPr/>
                    <a:lstStyle/>
                    <a:p>
                      <a:pPr algn="ctr" fontAlgn="b"/>
                      <a:r>
                        <a:rPr lang="is-IS" sz="600" u="none" strike="noStrike">
                          <a:effectLst/>
                        </a:rPr>
                        <a:t>660</a:t>
                      </a:r>
                      <a:endParaRPr lang="is-IS" sz="600" b="0" i="0" u="none" strike="noStrike">
                        <a:solidFill>
                          <a:srgbClr val="000000"/>
                        </a:solidFill>
                        <a:effectLst/>
                        <a:latin typeface="Calibri" charset="0"/>
                      </a:endParaRPr>
                    </a:p>
                  </a:txBody>
                  <a:tcPr marL="3027" marR="3027" marT="3027" marB="0" anchor="b"/>
                </a:tc>
                <a:tc>
                  <a:txBody>
                    <a:bodyPr/>
                    <a:lstStyle/>
                    <a:p>
                      <a:pPr algn="ctr" fontAlgn="b"/>
                      <a:r>
                        <a:rPr lang="fi-FI" sz="600" u="none" strike="noStrike">
                          <a:effectLst/>
                        </a:rPr>
                        <a:t>1023</a:t>
                      </a:r>
                      <a:endParaRPr lang="fi-FI"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1534.5</a:t>
                      </a:r>
                      <a:endParaRPr lang="hr-HR" sz="600" b="0" i="0" u="none" strike="noStrike">
                        <a:solidFill>
                          <a:srgbClr val="000000"/>
                        </a:solidFill>
                        <a:effectLst/>
                        <a:latin typeface="Calibri" charset="0"/>
                      </a:endParaRPr>
                    </a:p>
                  </a:txBody>
                  <a:tcPr marL="3027" marR="3027" marT="3027" marB="0" anchor="b"/>
                </a:tc>
                <a:tc>
                  <a:txBody>
                    <a:bodyPr/>
                    <a:lstStyle/>
                    <a:p>
                      <a:pPr algn="ctr" fontAlgn="b"/>
                      <a:r>
                        <a:rPr lang="cs-CZ" sz="600" u="none" strike="noStrike">
                          <a:effectLst/>
                        </a:rPr>
                        <a:t>2225.03</a:t>
                      </a:r>
                      <a:endParaRPr lang="cs-CZ" sz="600" b="0" i="0" u="none" strike="noStrike">
                        <a:solidFill>
                          <a:srgbClr val="000000"/>
                        </a:solidFill>
                        <a:effectLst/>
                        <a:latin typeface="Calibri" charset="0"/>
                      </a:endParaRPr>
                    </a:p>
                  </a:txBody>
                  <a:tcPr marL="3027" marR="3027" marT="3027" marB="0" anchor="b"/>
                </a:tc>
                <a:tc>
                  <a:txBody>
                    <a:bodyPr/>
                    <a:lstStyle/>
                    <a:p>
                      <a:pPr algn="ctr" fontAlgn="b"/>
                      <a:r>
                        <a:rPr lang="is-IS" sz="600" u="none" strike="noStrike">
                          <a:effectLst/>
                        </a:rPr>
                        <a:t>3115.04</a:t>
                      </a:r>
                      <a:endParaRPr lang="is-IS" sz="600" b="0" i="0" u="none" strike="noStrike">
                        <a:solidFill>
                          <a:srgbClr val="000000"/>
                        </a:solidFill>
                        <a:effectLst/>
                        <a:latin typeface="Calibri" charset="0"/>
                      </a:endParaRPr>
                    </a:p>
                  </a:txBody>
                  <a:tcPr marL="3027" marR="3027" marT="3027" marB="0" anchor="b"/>
                </a:tc>
                <a:tc>
                  <a:txBody>
                    <a:bodyPr/>
                    <a:lstStyle/>
                    <a:p>
                      <a:pPr algn="ctr" fontAlgn="b"/>
                      <a:r>
                        <a:rPr lang="is-IS" sz="600" u="none" strike="noStrike">
                          <a:effectLst/>
                        </a:rPr>
                        <a:t>4205.30</a:t>
                      </a:r>
                      <a:endParaRPr lang="is-IS"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5466.89</a:t>
                      </a:r>
                      <a:endParaRPr lang="hr-HR"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6833.61</a:t>
                      </a:r>
                      <a:endParaRPr lang="hr-HR" sz="600" b="0" i="0" u="none" strike="noStrike">
                        <a:solidFill>
                          <a:srgbClr val="000000"/>
                        </a:solidFill>
                        <a:effectLst/>
                        <a:latin typeface="Calibri" charset="0"/>
                      </a:endParaRPr>
                    </a:p>
                  </a:txBody>
                  <a:tcPr marL="3027" marR="3027" marT="3027" marB="0" anchor="b"/>
                </a:tc>
                <a:tc>
                  <a:txBody>
                    <a:bodyPr/>
                    <a:lstStyle/>
                    <a:p>
                      <a:pPr algn="ctr" fontAlgn="b"/>
                      <a:r>
                        <a:rPr lang="is-IS" sz="600" u="none" strike="noStrike">
                          <a:effectLst/>
                        </a:rPr>
                        <a:t>8200.33</a:t>
                      </a:r>
                      <a:endParaRPr lang="is-IS" sz="600" b="0" i="0" u="none" strike="noStrike">
                        <a:solidFill>
                          <a:srgbClr val="000000"/>
                        </a:solidFill>
                        <a:effectLst/>
                        <a:latin typeface="Calibri" charset="0"/>
                      </a:endParaRPr>
                    </a:p>
                  </a:txBody>
                  <a:tcPr marL="3027" marR="3027" marT="3027" marB="0" anchor="b"/>
                </a:tc>
                <a:tc>
                  <a:txBody>
                    <a:bodyPr/>
                    <a:lstStyle/>
                    <a:p>
                      <a:pPr algn="ctr" fontAlgn="b"/>
                      <a:r>
                        <a:rPr lang="it-IT" sz="600" u="none" strike="noStrike">
                          <a:effectLst/>
                        </a:rPr>
                        <a:t>9430.38</a:t>
                      </a:r>
                      <a:endParaRPr lang="it-IT" sz="600" b="0" i="0" u="none" strike="noStrike">
                        <a:solidFill>
                          <a:srgbClr val="000000"/>
                        </a:solidFill>
                        <a:effectLst/>
                        <a:latin typeface="Calibri" charset="0"/>
                      </a:endParaRPr>
                    </a:p>
                  </a:txBody>
                  <a:tcPr marL="3027" marR="3027" marT="3027" marB="0" anchor="b"/>
                </a:tc>
                <a:tc>
                  <a:txBody>
                    <a:bodyPr/>
                    <a:lstStyle/>
                    <a:p>
                      <a:pPr algn="ctr" fontAlgn="b"/>
                      <a:r>
                        <a:rPr lang="is-IS" sz="600" u="none" strike="noStrike">
                          <a:effectLst/>
                        </a:rPr>
                        <a:t>10373.42</a:t>
                      </a:r>
                      <a:endParaRPr lang="is-I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r>
                        <a:rPr lang="en-US" sz="600" u="none" strike="noStrike">
                          <a:effectLst/>
                        </a:rPr>
                        <a:t>Default Spread</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5.50%</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3%</a:t>
                      </a:r>
                      <a:endParaRPr lang="mr-IN" sz="600" b="0" i="0" u="none" strike="noStrike">
                        <a:solidFill>
                          <a:srgbClr val="000000"/>
                        </a:solidFill>
                        <a:effectLst/>
                        <a:latin typeface="Calibri" charset="0"/>
                      </a:endParaRPr>
                    </a:p>
                  </a:txBody>
                  <a:tcPr marL="3027" marR="3027" marT="3027" marB="0" anchor="b"/>
                </a:tc>
                <a:extLst>
                  <a:ext uri="{0D108BD9-81ED-4DB2-BD59-A6C34878D82A}">
                    <a16:rowId xmlns:a16="http://schemas.microsoft.com/office/drawing/2014/main" val="10005"/>
                  </a:ext>
                </a:extLst>
              </a:tr>
              <a:tr h="272038">
                <a:tc>
                  <a:txBody>
                    <a:bodyPr/>
                    <a:lstStyle/>
                    <a:p>
                      <a:pPr algn="r" fontAlgn="b"/>
                      <a:r>
                        <a:rPr lang="en-US" sz="600" u="none" strike="noStrike">
                          <a:effectLst/>
                        </a:rPr>
                        <a:t>% Growth</a:t>
                      </a:r>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108%</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55%</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50%</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45%</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40%</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35%</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30%</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25%</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20%</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15%</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10%</a:t>
                      </a:r>
                      <a:endParaRPr lang="mr-IN"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r>
                        <a:rPr lang="en-US" sz="600" u="none" strike="noStrike">
                          <a:effectLst/>
                        </a:rPr>
                        <a:t>Market Risk Premium</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5%</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6.50%</a:t>
                      </a:r>
                      <a:endParaRPr lang="mr-IN" sz="600" b="0" i="0" u="none" strike="noStrike">
                        <a:solidFill>
                          <a:srgbClr val="000000"/>
                        </a:solidFill>
                        <a:effectLst/>
                        <a:latin typeface="Calibri" charset="0"/>
                      </a:endParaRPr>
                    </a:p>
                  </a:txBody>
                  <a:tcPr marL="3027" marR="3027" marT="3027" marB="0" anchor="b"/>
                </a:tc>
                <a:extLst>
                  <a:ext uri="{0D108BD9-81ED-4DB2-BD59-A6C34878D82A}">
                    <a16:rowId xmlns:a16="http://schemas.microsoft.com/office/drawing/2014/main" val="10006"/>
                  </a:ext>
                </a:extLst>
              </a:tr>
              <a:tr h="141762">
                <a:tc>
                  <a:txBody>
                    <a:bodyPr/>
                    <a:lstStyle/>
                    <a:p>
                      <a:pPr algn="l" fontAlgn="b"/>
                      <a:r>
                        <a:rPr lang="uk-UA" sz="600" u="none" strike="noStrike">
                          <a:effectLst/>
                        </a:rPr>
                        <a:t>R&amp;D</a:t>
                      </a:r>
                      <a:endParaRPr lang="uk-UA" sz="600" b="0" i="0" u="none" strike="noStrike">
                        <a:solidFill>
                          <a:srgbClr val="000000"/>
                        </a:solidFill>
                        <a:effectLst/>
                        <a:latin typeface="Calibri" charset="0"/>
                      </a:endParaRPr>
                    </a:p>
                  </a:txBody>
                  <a:tcPr marL="3027" marR="3027" marT="3027" marB="0" anchor="b"/>
                </a:tc>
                <a:tc>
                  <a:txBody>
                    <a:bodyPr/>
                    <a:lstStyle/>
                    <a:p>
                      <a:pPr algn="ctr" fontAlgn="b"/>
                      <a:r>
                        <a:rPr lang="cs-CZ" sz="600" u="none" strike="noStrike">
                          <a:effectLst/>
                        </a:rPr>
                        <a:t>119</a:t>
                      </a:r>
                      <a:endParaRPr lang="cs-CZ"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239.4</a:t>
                      </a:r>
                      <a:endParaRPr lang="hr-HR" sz="600" b="0" i="0" u="none" strike="noStrike">
                        <a:solidFill>
                          <a:srgbClr val="000000"/>
                        </a:solidFill>
                        <a:effectLst/>
                        <a:latin typeface="Calibri" charset="0"/>
                      </a:endParaRPr>
                    </a:p>
                  </a:txBody>
                  <a:tcPr marL="3027" marR="3027" marT="3027" marB="0" anchor="b"/>
                </a:tc>
                <a:tc>
                  <a:txBody>
                    <a:bodyPr/>
                    <a:lstStyle/>
                    <a:p>
                      <a:pPr algn="ctr" fontAlgn="b"/>
                      <a:r>
                        <a:rPr lang="en-US" sz="600" u="none" strike="noStrike">
                          <a:effectLst/>
                        </a:rPr>
                        <a:t>350</a:t>
                      </a:r>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r>
                        <a:rPr lang="en-US" sz="600" u="none" strike="noStrike">
                          <a:effectLst/>
                        </a:rPr>
                        <a:t>Beta</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nb-NO" sz="600" u="none" strike="noStrike">
                          <a:effectLst/>
                        </a:rPr>
                        <a:t>1.60</a:t>
                      </a:r>
                      <a:endParaRPr lang="nb-NO" sz="600" b="0" i="0" u="none" strike="noStrike">
                        <a:solidFill>
                          <a:srgbClr val="000000"/>
                        </a:solidFill>
                        <a:effectLst/>
                        <a:latin typeface="Calibri" charset="0"/>
                      </a:endParaRPr>
                    </a:p>
                  </a:txBody>
                  <a:tcPr marL="3027" marR="3027" marT="3027" marB="0" anchor="b"/>
                </a:tc>
                <a:tc>
                  <a:txBody>
                    <a:bodyPr/>
                    <a:lstStyle/>
                    <a:p>
                      <a:pPr algn="ctr" fontAlgn="b"/>
                      <a:r>
                        <a:rPr lang="nb-NO" sz="600" u="none" strike="noStrike">
                          <a:effectLst/>
                        </a:rPr>
                        <a:t>1.1</a:t>
                      </a:r>
                      <a:endParaRPr lang="nb-NO" sz="600" b="0" i="0" u="none" strike="noStrike">
                        <a:solidFill>
                          <a:srgbClr val="000000"/>
                        </a:solidFill>
                        <a:effectLst/>
                        <a:latin typeface="Calibri" charset="0"/>
                      </a:endParaRPr>
                    </a:p>
                  </a:txBody>
                  <a:tcPr marL="3027" marR="3027" marT="3027" marB="0" anchor="b"/>
                </a:tc>
                <a:extLst>
                  <a:ext uri="{0D108BD9-81ED-4DB2-BD59-A6C34878D82A}">
                    <a16:rowId xmlns:a16="http://schemas.microsoft.com/office/drawing/2014/main" val="10007"/>
                  </a:ext>
                </a:extLst>
              </a:tr>
              <a:tr h="141762">
                <a:tc>
                  <a:txBody>
                    <a:bodyPr/>
                    <a:lstStyle/>
                    <a:p>
                      <a:pPr algn="l" fontAlgn="b"/>
                      <a:r>
                        <a:rPr lang="en-US" sz="600" u="none" strike="noStrike">
                          <a:effectLst/>
                        </a:rPr>
                        <a:t>Stock-Based Compensation</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nb-NO" sz="600" u="none" strike="noStrike">
                          <a:effectLst/>
                        </a:rPr>
                        <a:t>25.7</a:t>
                      </a:r>
                      <a:endParaRPr lang="nb-NO" sz="600" b="0" i="0" u="none" strike="noStrike">
                        <a:solidFill>
                          <a:srgbClr val="000000"/>
                        </a:solidFill>
                        <a:effectLst/>
                        <a:latin typeface="Calibri" charset="0"/>
                      </a:endParaRPr>
                    </a:p>
                  </a:txBody>
                  <a:tcPr marL="3027" marR="3027" marT="3027" marB="0" anchor="b"/>
                </a:tc>
                <a:tc>
                  <a:txBody>
                    <a:bodyPr/>
                    <a:lstStyle/>
                    <a:p>
                      <a:pPr algn="ctr" fontAlgn="b"/>
                      <a:r>
                        <a:rPr lang="fi-FI" sz="600" u="none" strike="noStrike">
                          <a:effectLst/>
                        </a:rPr>
                        <a:t>79.2</a:t>
                      </a:r>
                      <a:endParaRPr lang="fi-FI" sz="600" b="0" i="0" u="none" strike="noStrike">
                        <a:solidFill>
                          <a:srgbClr val="000000"/>
                        </a:solidFill>
                        <a:effectLst/>
                        <a:latin typeface="Calibri" charset="0"/>
                      </a:endParaRPr>
                    </a:p>
                  </a:txBody>
                  <a:tcPr marL="3027" marR="3027" marT="3027" marB="0" anchor="b"/>
                </a:tc>
                <a:tc>
                  <a:txBody>
                    <a:bodyPr/>
                    <a:lstStyle/>
                    <a:p>
                      <a:pPr algn="ctr" fontAlgn="b"/>
                      <a:r>
                        <a:rPr lang="is-IS" sz="600" u="none" strike="noStrike">
                          <a:effectLst/>
                        </a:rPr>
                        <a:t>100</a:t>
                      </a:r>
                      <a:endParaRPr lang="is-I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r>
                        <a:rPr lang="en-US" sz="600" u="none" strike="noStrike">
                          <a:effectLst/>
                        </a:rPr>
                        <a:t>Tax Rate</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17.5%</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35%</a:t>
                      </a:r>
                      <a:endParaRPr lang="mr-IN" sz="600" b="0" i="0" u="none" strike="noStrike">
                        <a:solidFill>
                          <a:srgbClr val="000000"/>
                        </a:solidFill>
                        <a:effectLst/>
                        <a:latin typeface="Calibri" charset="0"/>
                      </a:endParaRPr>
                    </a:p>
                  </a:txBody>
                  <a:tcPr marL="3027" marR="3027" marT="3027" marB="0" anchor="b"/>
                </a:tc>
                <a:extLst>
                  <a:ext uri="{0D108BD9-81ED-4DB2-BD59-A6C34878D82A}">
                    <a16:rowId xmlns:a16="http://schemas.microsoft.com/office/drawing/2014/main" val="10008"/>
                  </a:ext>
                </a:extLst>
              </a:tr>
              <a:tr h="141762">
                <a:tc>
                  <a:txBody>
                    <a:bodyPr/>
                    <a:lstStyle/>
                    <a:p>
                      <a:pPr algn="l" fontAlgn="b"/>
                      <a:r>
                        <a:rPr lang="en-US" sz="600" u="none" strike="noStrike">
                          <a:effectLst/>
                        </a:rPr>
                        <a:t>EBIT</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-77.1</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-134.9</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-350</a:t>
                      </a:r>
                      <a:endParaRPr lang="mr-IN"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r>
                        <a:rPr lang="en-US" sz="600" u="none" strike="noStrike">
                          <a:effectLst/>
                        </a:rPr>
                        <a:t>WACC</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9.71%</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8.38%</a:t>
                      </a:r>
                      <a:endParaRPr lang="mr-IN" sz="600" b="0" i="0" u="none" strike="noStrike">
                        <a:solidFill>
                          <a:srgbClr val="000000"/>
                        </a:solidFill>
                        <a:effectLst/>
                        <a:latin typeface="Calibri" charset="0"/>
                      </a:endParaRPr>
                    </a:p>
                  </a:txBody>
                  <a:tcPr marL="3027" marR="3027" marT="3027" marB="0" anchor="b"/>
                </a:tc>
                <a:extLst>
                  <a:ext uri="{0D108BD9-81ED-4DB2-BD59-A6C34878D82A}">
                    <a16:rowId xmlns:a16="http://schemas.microsoft.com/office/drawing/2014/main" val="10009"/>
                  </a:ext>
                </a:extLst>
              </a:tr>
              <a:tr h="141762">
                <a:tc>
                  <a:txBody>
                    <a:bodyPr/>
                    <a:lstStyle/>
                    <a:p>
                      <a:pPr algn="l" fontAlgn="b"/>
                      <a:r>
                        <a:rPr lang="en-US" sz="600" u="none" strike="noStrike">
                          <a:effectLst/>
                        </a:rPr>
                        <a:t>Plus: R&amp;D Expense</a:t>
                      </a:r>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en-US" sz="600" u="none" strike="noStrike">
                          <a:effectLst/>
                        </a:rPr>
                        <a:t>350</a:t>
                      </a:r>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extLst>
                  <a:ext uri="{0D108BD9-81ED-4DB2-BD59-A6C34878D82A}">
                    <a16:rowId xmlns:a16="http://schemas.microsoft.com/office/drawing/2014/main" val="10010"/>
                  </a:ext>
                </a:extLst>
              </a:tr>
              <a:tr h="141762">
                <a:tc>
                  <a:txBody>
                    <a:bodyPr/>
                    <a:lstStyle/>
                    <a:p>
                      <a:pPr algn="l" fontAlgn="b"/>
                      <a:r>
                        <a:rPr lang="en-US" sz="600" u="none" strike="noStrike">
                          <a:effectLst/>
                        </a:rPr>
                        <a:t>Less: R&amp;D Amortization</a:t>
                      </a:r>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234.5</a:t>
                      </a:r>
                      <a:endParaRPr lang="hr-HR"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extLst>
                  <a:ext uri="{0D108BD9-81ED-4DB2-BD59-A6C34878D82A}">
                    <a16:rowId xmlns:a16="http://schemas.microsoft.com/office/drawing/2014/main" val="10011"/>
                  </a:ext>
                </a:extLst>
              </a:tr>
              <a:tr h="141762">
                <a:tc>
                  <a:txBody>
                    <a:bodyPr/>
                    <a:lstStyle/>
                    <a:p>
                      <a:pPr algn="l" fontAlgn="b"/>
                      <a:r>
                        <a:rPr lang="en-US" sz="600" u="none" strike="noStrike">
                          <a:effectLst/>
                        </a:rPr>
                        <a:t>Adjusted EBIT</a:t>
                      </a:r>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-234.5</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-204.6</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-153.45</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en-US" sz="600" u="none" strike="noStrike">
                          <a:effectLst/>
                        </a:rPr>
                        <a:t>0</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tr-TR" sz="600" u="none" strike="noStrike">
                          <a:effectLst/>
                        </a:rPr>
                        <a:t>124.60</a:t>
                      </a:r>
                      <a:endParaRPr lang="tr-TR"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336.42</a:t>
                      </a:r>
                      <a:endParaRPr lang="hr-HR"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656.03</a:t>
                      </a:r>
                      <a:endParaRPr lang="hr-HR"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1093.38</a:t>
                      </a:r>
                      <a:endParaRPr lang="hr-HR" sz="600" b="0" i="0" u="none" strike="noStrike">
                        <a:solidFill>
                          <a:srgbClr val="000000"/>
                        </a:solidFill>
                        <a:effectLst/>
                        <a:latin typeface="Calibri" charset="0"/>
                      </a:endParaRPr>
                    </a:p>
                  </a:txBody>
                  <a:tcPr marL="3027" marR="3027" marT="3027" marB="0" anchor="b"/>
                </a:tc>
                <a:tc>
                  <a:txBody>
                    <a:bodyPr/>
                    <a:lstStyle/>
                    <a:p>
                      <a:pPr algn="ctr" fontAlgn="b"/>
                      <a:r>
                        <a:rPr lang="is-IS" sz="600" u="none" strike="noStrike">
                          <a:effectLst/>
                        </a:rPr>
                        <a:t>1640.07</a:t>
                      </a:r>
                      <a:endParaRPr lang="is-IS" sz="600" b="0" i="0" u="none" strike="noStrike">
                        <a:solidFill>
                          <a:srgbClr val="000000"/>
                        </a:solidFill>
                        <a:effectLst/>
                        <a:latin typeface="Calibri" charset="0"/>
                      </a:endParaRPr>
                    </a:p>
                  </a:txBody>
                  <a:tcPr marL="3027" marR="3027" marT="3027" marB="0" anchor="b"/>
                </a:tc>
                <a:tc>
                  <a:txBody>
                    <a:bodyPr/>
                    <a:lstStyle/>
                    <a:p>
                      <a:pPr algn="ctr" fontAlgn="b"/>
                      <a:r>
                        <a:rPr lang="is-IS" sz="600" u="none" strike="noStrike">
                          <a:effectLst/>
                        </a:rPr>
                        <a:t>2263.29</a:t>
                      </a:r>
                      <a:endParaRPr lang="is-IS" sz="600" b="0" i="0" u="none" strike="noStrike">
                        <a:solidFill>
                          <a:srgbClr val="000000"/>
                        </a:solidFill>
                        <a:effectLst/>
                        <a:latin typeface="Calibri" charset="0"/>
                      </a:endParaRPr>
                    </a:p>
                  </a:txBody>
                  <a:tcPr marL="3027" marR="3027" marT="3027" marB="0" anchor="b"/>
                </a:tc>
                <a:tc>
                  <a:txBody>
                    <a:bodyPr/>
                    <a:lstStyle/>
                    <a:p>
                      <a:pPr algn="ctr" fontAlgn="b"/>
                      <a:r>
                        <a:rPr lang="is-IS" sz="600" u="none" strike="noStrike">
                          <a:effectLst/>
                        </a:rPr>
                        <a:t>2489.62</a:t>
                      </a:r>
                      <a:endParaRPr lang="is-I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extLst>
                  <a:ext uri="{0D108BD9-81ED-4DB2-BD59-A6C34878D82A}">
                    <a16:rowId xmlns:a16="http://schemas.microsoft.com/office/drawing/2014/main" val="10012"/>
                  </a:ext>
                </a:extLst>
              </a:tr>
              <a:tr h="141762">
                <a:tc>
                  <a:txBody>
                    <a:bodyPr/>
                    <a:lstStyle/>
                    <a:p>
                      <a:pPr algn="r" fontAlgn="b"/>
                      <a:r>
                        <a:rPr lang="en-US" sz="600" u="none" strike="noStrike">
                          <a:effectLst/>
                        </a:rPr>
                        <a:t>% Margin</a:t>
                      </a:r>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-36%</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-20%</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-10%</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0%</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4%</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8%</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12%</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16%</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20%</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24%</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24%</a:t>
                      </a:r>
                      <a:endParaRPr lang="mr-IN"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extLst>
                  <a:ext uri="{0D108BD9-81ED-4DB2-BD59-A6C34878D82A}">
                    <a16:rowId xmlns:a16="http://schemas.microsoft.com/office/drawing/2014/main" val="10013"/>
                  </a:ext>
                </a:extLst>
              </a:tr>
              <a:tr h="141762">
                <a:tc>
                  <a:txBody>
                    <a:bodyPr/>
                    <a:lstStyle/>
                    <a:p>
                      <a:pPr algn="l" fontAlgn="b"/>
                      <a:r>
                        <a:rPr lang="en-US" sz="600" u="none" strike="noStrike">
                          <a:effectLst/>
                        </a:rPr>
                        <a:t>Taxes</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en-US" sz="600" u="none" strike="noStrike">
                          <a:effectLst/>
                        </a:rPr>
                        <a:t>0</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en-US" sz="600" u="none" strike="noStrike">
                          <a:effectLst/>
                        </a:rPr>
                        <a:t>0</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en-US" sz="600" u="none" strike="noStrike">
                          <a:effectLst/>
                        </a:rPr>
                        <a:t>0</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en-US" sz="600" u="none" strike="noStrike">
                          <a:effectLst/>
                        </a:rPr>
                        <a:t>0</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en-US" sz="600" u="none" strike="noStrike">
                          <a:effectLst/>
                        </a:rPr>
                        <a:t>0</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en-US" sz="600" u="none" strike="noStrike">
                          <a:effectLst/>
                        </a:rPr>
                        <a:t>0</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5%</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10%</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20%</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35%</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35%</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35%</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35%</a:t>
                      </a:r>
                      <a:endParaRPr lang="mr-IN"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extLst>
                  <a:ext uri="{0D108BD9-81ED-4DB2-BD59-A6C34878D82A}">
                    <a16:rowId xmlns:a16="http://schemas.microsoft.com/office/drawing/2014/main" val="10014"/>
                  </a:ext>
                </a:extLst>
              </a:tr>
              <a:tr h="141762">
                <a:tc>
                  <a:txBody>
                    <a:bodyPr/>
                    <a:lstStyle/>
                    <a:p>
                      <a:pPr algn="l" fontAlgn="b"/>
                      <a:r>
                        <a:rPr lang="en-US" sz="600" u="none" strike="noStrike">
                          <a:effectLst/>
                        </a:rPr>
                        <a:t>Adjusted EBIAT</a:t>
                      </a:r>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-234.5</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-204.6</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-153.45</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en-US" sz="600" u="none" strike="noStrike">
                          <a:effectLst/>
                        </a:rPr>
                        <a:t>0</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118.37</a:t>
                      </a:r>
                      <a:endParaRPr lang="hr-HR" sz="600" b="0" i="0" u="none" strike="noStrike">
                        <a:solidFill>
                          <a:srgbClr val="000000"/>
                        </a:solidFill>
                        <a:effectLst/>
                        <a:latin typeface="Calibri" charset="0"/>
                      </a:endParaRPr>
                    </a:p>
                  </a:txBody>
                  <a:tcPr marL="3027" marR="3027" marT="3027" marB="0" anchor="b"/>
                </a:tc>
                <a:tc>
                  <a:txBody>
                    <a:bodyPr/>
                    <a:lstStyle/>
                    <a:p>
                      <a:pPr algn="ctr" fontAlgn="b"/>
                      <a:r>
                        <a:rPr lang="nb-NO" sz="600" u="none" strike="noStrike">
                          <a:effectLst/>
                        </a:rPr>
                        <a:t>302.78</a:t>
                      </a:r>
                      <a:endParaRPr lang="nb-NO"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524.82</a:t>
                      </a:r>
                      <a:endParaRPr lang="hr-HR" sz="600" b="0" i="0" u="none" strike="noStrike">
                        <a:solidFill>
                          <a:srgbClr val="000000"/>
                        </a:solidFill>
                        <a:effectLst/>
                        <a:latin typeface="Calibri" charset="0"/>
                      </a:endParaRPr>
                    </a:p>
                  </a:txBody>
                  <a:tcPr marL="3027" marR="3027" marT="3027" marB="0" anchor="b"/>
                </a:tc>
                <a:tc>
                  <a:txBody>
                    <a:bodyPr/>
                    <a:lstStyle/>
                    <a:p>
                      <a:pPr algn="ctr" fontAlgn="b"/>
                      <a:r>
                        <a:rPr lang="nb-NO" sz="600" u="none" strike="noStrike">
                          <a:effectLst/>
                        </a:rPr>
                        <a:t>710.70</a:t>
                      </a:r>
                      <a:endParaRPr lang="nb-NO" sz="600" b="0" i="0" u="none" strike="noStrike">
                        <a:solidFill>
                          <a:srgbClr val="000000"/>
                        </a:solidFill>
                        <a:effectLst/>
                        <a:latin typeface="Calibri" charset="0"/>
                      </a:endParaRPr>
                    </a:p>
                  </a:txBody>
                  <a:tcPr marL="3027" marR="3027" marT="3027" marB="0" anchor="b"/>
                </a:tc>
                <a:tc>
                  <a:txBody>
                    <a:bodyPr/>
                    <a:lstStyle/>
                    <a:p>
                      <a:pPr algn="ctr" fontAlgn="b"/>
                      <a:r>
                        <a:rPr lang="is-IS" sz="600" u="none" strike="noStrike">
                          <a:effectLst/>
                        </a:rPr>
                        <a:t>1066.04</a:t>
                      </a:r>
                      <a:endParaRPr lang="is-IS" sz="600" b="0" i="0" u="none" strike="noStrike">
                        <a:solidFill>
                          <a:srgbClr val="000000"/>
                        </a:solidFill>
                        <a:effectLst/>
                        <a:latin typeface="Calibri" charset="0"/>
                      </a:endParaRPr>
                    </a:p>
                  </a:txBody>
                  <a:tcPr marL="3027" marR="3027" marT="3027" marB="0" anchor="b"/>
                </a:tc>
                <a:tc>
                  <a:txBody>
                    <a:bodyPr/>
                    <a:lstStyle/>
                    <a:p>
                      <a:pPr algn="ctr" fontAlgn="b"/>
                      <a:r>
                        <a:rPr lang="nb-NO" sz="600" u="none" strike="noStrike">
                          <a:effectLst/>
                        </a:rPr>
                        <a:t>1471.14</a:t>
                      </a:r>
                      <a:endParaRPr lang="nb-NO"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1618.25</a:t>
                      </a:r>
                      <a:endParaRPr lang="hr-HR"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1663.56</a:t>
                      </a:r>
                      <a:endParaRPr lang="hr-HR"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extLst>
                  <a:ext uri="{0D108BD9-81ED-4DB2-BD59-A6C34878D82A}">
                    <a16:rowId xmlns:a16="http://schemas.microsoft.com/office/drawing/2014/main" val="10015"/>
                  </a:ext>
                </a:extLst>
              </a:tr>
              <a:tr h="141762">
                <a:tc>
                  <a:txBody>
                    <a:bodyPr/>
                    <a:lstStyle/>
                    <a:p>
                      <a:pPr algn="l" fontAlgn="b"/>
                      <a:r>
                        <a:rPr lang="en-US" sz="600" u="none" strike="noStrike">
                          <a:effectLst/>
                        </a:rPr>
                        <a:t>Fixed Assets</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258.8</a:t>
                      </a:r>
                      <a:endParaRPr lang="hr-HR"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423.5</a:t>
                      </a:r>
                      <a:endParaRPr lang="hr-HR" sz="600" b="0" i="0" u="none" strike="noStrike">
                        <a:solidFill>
                          <a:srgbClr val="000000"/>
                        </a:solidFill>
                        <a:effectLst/>
                        <a:latin typeface="Calibri" charset="0"/>
                      </a:endParaRPr>
                    </a:p>
                  </a:txBody>
                  <a:tcPr marL="3027" marR="3027" marT="3027" marB="0" anchor="b"/>
                </a:tc>
                <a:tc>
                  <a:txBody>
                    <a:bodyPr/>
                    <a:lstStyle/>
                    <a:p>
                      <a:pPr algn="ctr" fontAlgn="b"/>
                      <a:r>
                        <a:rPr lang="en-US" sz="600" u="none" strike="noStrike">
                          <a:effectLst/>
                        </a:rPr>
                        <a:t>550</a:t>
                      </a:r>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extLst>
                  <a:ext uri="{0D108BD9-81ED-4DB2-BD59-A6C34878D82A}">
                    <a16:rowId xmlns:a16="http://schemas.microsoft.com/office/drawing/2014/main" val="10016"/>
                  </a:ext>
                </a:extLst>
              </a:tr>
              <a:tr h="141762">
                <a:tc>
                  <a:txBody>
                    <a:bodyPr/>
                    <a:lstStyle/>
                    <a:p>
                      <a:pPr algn="l" fontAlgn="b"/>
                      <a:r>
                        <a:rPr lang="en-US" sz="600" u="none" strike="noStrike">
                          <a:effectLst/>
                        </a:rPr>
                        <a:t>Capex</a:t>
                      </a:r>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tr-TR" sz="600" u="none" strike="noStrike">
                          <a:effectLst/>
                        </a:rPr>
                        <a:t>126.5</a:t>
                      </a:r>
                      <a:endParaRPr lang="tr-TR"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sk-SK" sz="600" u="none" strike="noStrike">
                          <a:effectLst/>
                        </a:rPr>
                        <a:t> </a:t>
                      </a:r>
                      <a:endParaRPr lang="sk-SK" sz="600" b="0" i="0" u="none" strike="noStrike">
                        <a:solidFill>
                          <a:srgbClr val="000000"/>
                        </a:solidFill>
                        <a:effectLst/>
                        <a:latin typeface="Calibri" charset="0"/>
                      </a:endParaRPr>
                    </a:p>
                  </a:txBody>
                  <a:tcPr marL="3027" marR="3027" marT="3027" marB="0" anchor="b"/>
                </a:tc>
                <a:tc>
                  <a:txBody>
                    <a:bodyPr/>
                    <a:lstStyle/>
                    <a:p>
                      <a:pPr algn="ctr" fontAlgn="b"/>
                      <a:r>
                        <a:rPr lang="sk-SK" sz="600" u="none" strike="noStrike">
                          <a:effectLst/>
                        </a:rPr>
                        <a:t> </a:t>
                      </a:r>
                      <a:endParaRPr lang="sk-SK" sz="600" b="0" i="0" u="none" strike="noStrike">
                        <a:solidFill>
                          <a:srgbClr val="000000"/>
                        </a:solidFill>
                        <a:effectLst/>
                        <a:latin typeface="Calibri" charset="0"/>
                      </a:endParaRPr>
                    </a:p>
                  </a:txBody>
                  <a:tcPr marL="3027" marR="3027" marT="3027" marB="0" anchor="b"/>
                </a:tc>
                <a:tc>
                  <a:txBody>
                    <a:bodyPr/>
                    <a:lstStyle/>
                    <a:p>
                      <a:pPr algn="ctr" fontAlgn="b"/>
                      <a:r>
                        <a:rPr lang="en-US" sz="600" u="none" strike="noStrike">
                          <a:effectLst/>
                        </a:rPr>
                        <a:t>Facebook</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en-US" sz="600" u="none" strike="noStrike">
                          <a:effectLst/>
                        </a:rPr>
                        <a:t>Google</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en-US" sz="600" u="none" strike="noStrike">
                          <a:effectLst/>
                        </a:rPr>
                        <a:t>Baidu</a:t>
                      </a:r>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extLst>
                  <a:ext uri="{0D108BD9-81ED-4DB2-BD59-A6C34878D82A}">
                    <a16:rowId xmlns:a16="http://schemas.microsoft.com/office/drawing/2014/main" val="10017"/>
                  </a:ext>
                </a:extLst>
              </a:tr>
              <a:tr h="141762">
                <a:tc>
                  <a:txBody>
                    <a:bodyPr/>
                    <a:lstStyle/>
                    <a:p>
                      <a:pPr algn="l" fontAlgn="b"/>
                      <a:r>
                        <a:rPr lang="en-US" sz="600" u="none" strike="noStrike">
                          <a:effectLst/>
                        </a:rPr>
                        <a:t>R&amp;D Expense - Amortization</a:t>
                      </a:r>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nb-NO" sz="600" u="none" strike="noStrike">
                          <a:effectLst/>
                        </a:rPr>
                        <a:t>115.5</a:t>
                      </a:r>
                      <a:endParaRPr lang="nb-NO"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gridSpan="2">
                  <a:txBody>
                    <a:bodyPr/>
                    <a:lstStyle/>
                    <a:p>
                      <a:pPr algn="l" fontAlgn="b"/>
                      <a:r>
                        <a:rPr lang="en-US" sz="600" u="none" strike="noStrike">
                          <a:effectLst/>
                        </a:rPr>
                        <a:t>Beta</a:t>
                      </a:r>
                      <a:endParaRPr lang="en-US" sz="600" b="0" i="0" u="none" strike="noStrike">
                        <a:solidFill>
                          <a:srgbClr val="000000"/>
                        </a:solidFill>
                        <a:effectLst/>
                        <a:latin typeface="Calibri" charset="0"/>
                      </a:endParaRPr>
                    </a:p>
                  </a:txBody>
                  <a:tcPr marL="3027" marR="3027" marT="3027" marB="0" anchor="b"/>
                </a:tc>
                <a:tc hMerge="1">
                  <a:txBody>
                    <a:bodyPr/>
                    <a:lstStyle/>
                    <a:p>
                      <a:endParaRPr lang="en-US"/>
                    </a:p>
                  </a:txBody>
                  <a:tcPr/>
                </a:tc>
                <a:tc>
                  <a:txBody>
                    <a:bodyPr/>
                    <a:lstStyle/>
                    <a:p>
                      <a:pPr algn="ctr" fontAlgn="b"/>
                      <a:r>
                        <a:rPr lang="nb-NO" sz="600" u="none" strike="noStrike">
                          <a:effectLst/>
                        </a:rPr>
                        <a:t>1.47</a:t>
                      </a:r>
                      <a:endParaRPr lang="nb-NO" sz="600" b="0" i="0" u="none" strike="noStrike">
                        <a:solidFill>
                          <a:srgbClr val="000000"/>
                        </a:solidFill>
                        <a:effectLst/>
                        <a:latin typeface="Calibri" charset="0"/>
                      </a:endParaRPr>
                    </a:p>
                  </a:txBody>
                  <a:tcPr marL="3027" marR="3027" marT="3027" marB="0" anchor="b"/>
                </a:tc>
                <a:tc>
                  <a:txBody>
                    <a:bodyPr/>
                    <a:lstStyle/>
                    <a:p>
                      <a:pPr algn="ctr" fontAlgn="b"/>
                      <a:r>
                        <a:rPr lang="nb-NO" sz="600" u="none" strike="noStrike">
                          <a:effectLst/>
                        </a:rPr>
                        <a:t>1.21</a:t>
                      </a:r>
                      <a:endParaRPr lang="nb-NO" sz="600" b="0" i="0" u="none" strike="noStrike">
                        <a:solidFill>
                          <a:srgbClr val="000000"/>
                        </a:solidFill>
                        <a:effectLst/>
                        <a:latin typeface="Calibri" charset="0"/>
                      </a:endParaRPr>
                    </a:p>
                  </a:txBody>
                  <a:tcPr marL="3027" marR="3027" marT="3027" marB="0" anchor="b"/>
                </a:tc>
                <a:tc>
                  <a:txBody>
                    <a:bodyPr/>
                    <a:lstStyle/>
                    <a:p>
                      <a:pPr algn="ctr" fontAlgn="b"/>
                      <a:r>
                        <a:rPr lang="nb-NO" sz="600" u="none" strike="noStrike">
                          <a:effectLst/>
                        </a:rPr>
                        <a:t>1.8</a:t>
                      </a:r>
                      <a:endParaRPr lang="nb-NO"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r>
                        <a:rPr lang="en-US" sz="600" u="none" strike="noStrike">
                          <a:effectLst/>
                        </a:rPr>
                        <a:t>EV</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fi-FI" sz="600" u="none" strike="noStrike">
                          <a:effectLst/>
                        </a:rPr>
                        <a:t>9983.101815</a:t>
                      </a:r>
                      <a:endParaRPr lang="fi-FI" sz="600" b="0" i="0" u="none" strike="noStrike">
                        <a:solidFill>
                          <a:srgbClr val="000000"/>
                        </a:solidFill>
                        <a:effectLst/>
                        <a:latin typeface="Calibri" charset="0"/>
                      </a:endParaRPr>
                    </a:p>
                  </a:txBody>
                  <a:tcPr marL="3027" marR="3027" marT="3027" marB="0" anchor="b"/>
                </a:tc>
                <a:extLst>
                  <a:ext uri="{0D108BD9-81ED-4DB2-BD59-A6C34878D82A}">
                    <a16:rowId xmlns:a16="http://schemas.microsoft.com/office/drawing/2014/main" val="10018"/>
                  </a:ext>
                </a:extLst>
              </a:tr>
              <a:tr h="272038">
                <a:tc>
                  <a:txBody>
                    <a:bodyPr/>
                    <a:lstStyle/>
                    <a:p>
                      <a:pPr algn="l" fontAlgn="b"/>
                      <a:r>
                        <a:rPr lang="en-US" sz="600" u="none" strike="noStrike">
                          <a:effectLst/>
                        </a:rPr>
                        <a:t>Depreciation &amp; Amortization</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72.5</a:t>
                      </a:r>
                      <a:endParaRPr lang="hr-HR" sz="600" b="0" i="0" u="none" strike="noStrike">
                        <a:solidFill>
                          <a:srgbClr val="000000"/>
                        </a:solidFill>
                        <a:effectLst/>
                        <a:latin typeface="Calibri" charset="0"/>
                      </a:endParaRPr>
                    </a:p>
                  </a:txBody>
                  <a:tcPr marL="3027" marR="3027" marT="3027" marB="0" anchor="b"/>
                </a:tc>
                <a:tc>
                  <a:txBody>
                    <a:bodyPr/>
                    <a:lstStyle/>
                    <a:p>
                      <a:pPr algn="ctr" fontAlgn="b"/>
                      <a:r>
                        <a:rPr lang="uk-UA" sz="600" u="none" strike="noStrike">
                          <a:effectLst/>
                        </a:rPr>
                        <a:t>77.7</a:t>
                      </a:r>
                      <a:endParaRPr lang="uk-UA" sz="600" b="0" i="0" u="none" strike="noStrike">
                        <a:solidFill>
                          <a:srgbClr val="000000"/>
                        </a:solidFill>
                        <a:effectLst/>
                        <a:latin typeface="Calibri" charset="0"/>
                      </a:endParaRPr>
                    </a:p>
                  </a:txBody>
                  <a:tcPr marL="3027" marR="3027" marT="3027" marB="0" anchor="b"/>
                </a:tc>
                <a:tc>
                  <a:txBody>
                    <a:bodyPr/>
                    <a:lstStyle/>
                    <a:p>
                      <a:pPr algn="ctr" fontAlgn="b"/>
                      <a:r>
                        <a:rPr lang="en-US" sz="600" u="none" strike="noStrike">
                          <a:effectLst/>
                        </a:rPr>
                        <a:t>80</a:t>
                      </a:r>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gridSpan="2">
                  <a:txBody>
                    <a:bodyPr/>
                    <a:lstStyle/>
                    <a:p>
                      <a:pPr algn="l" fontAlgn="b"/>
                      <a:r>
                        <a:rPr lang="en-US" sz="600" u="none" strike="noStrike">
                          <a:effectLst/>
                        </a:rPr>
                        <a:t>Tax Rate</a:t>
                      </a:r>
                      <a:endParaRPr lang="en-US" sz="600" b="0" i="0" u="none" strike="noStrike">
                        <a:solidFill>
                          <a:srgbClr val="000000"/>
                        </a:solidFill>
                        <a:effectLst/>
                        <a:latin typeface="Calibri" charset="0"/>
                      </a:endParaRPr>
                    </a:p>
                  </a:txBody>
                  <a:tcPr marL="3027" marR="3027" marT="3027" marB="0" anchor="b"/>
                </a:tc>
                <a:tc hMerge="1">
                  <a:txBody>
                    <a:bodyPr/>
                    <a:lstStyle/>
                    <a:p>
                      <a:endParaRPr lang="en-US"/>
                    </a:p>
                  </a:txBody>
                  <a:tcPr/>
                </a:tc>
                <a:tc>
                  <a:txBody>
                    <a:bodyPr/>
                    <a:lstStyle/>
                    <a:p>
                      <a:pPr algn="ctr" fontAlgn="b"/>
                      <a:r>
                        <a:rPr lang="mr-IN" sz="600" u="none" strike="noStrike">
                          <a:effectLst/>
                        </a:rPr>
                        <a:t>40%</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21%</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16%</a:t>
                      </a:r>
                      <a:endParaRPr lang="mr-IN"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r>
                        <a:rPr lang="en-US" sz="600" u="none" strike="noStrike">
                          <a:effectLst/>
                        </a:rPr>
                        <a:t>Plus: Cash</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is-IS" sz="600" u="none" strike="noStrike">
                          <a:effectLst/>
                        </a:rPr>
                        <a:t>375</a:t>
                      </a:r>
                      <a:endParaRPr lang="is-IS" sz="600" b="0" i="0" u="none" strike="noStrike">
                        <a:solidFill>
                          <a:srgbClr val="000000"/>
                        </a:solidFill>
                        <a:effectLst/>
                        <a:latin typeface="Calibri" charset="0"/>
                      </a:endParaRPr>
                    </a:p>
                  </a:txBody>
                  <a:tcPr marL="3027" marR="3027" marT="3027" marB="0" anchor="b"/>
                </a:tc>
                <a:extLst>
                  <a:ext uri="{0D108BD9-81ED-4DB2-BD59-A6C34878D82A}">
                    <a16:rowId xmlns:a16="http://schemas.microsoft.com/office/drawing/2014/main" val="10019"/>
                  </a:ext>
                </a:extLst>
              </a:tr>
              <a:tr h="141762">
                <a:tc>
                  <a:txBody>
                    <a:bodyPr/>
                    <a:lstStyle/>
                    <a:p>
                      <a:pPr algn="l" fontAlgn="b"/>
                      <a:r>
                        <a:rPr lang="mr-IN" sz="600" u="none" strike="noStrike">
                          <a:effectLst/>
                        </a:rPr>
                        <a:t>A/R</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is-IS" sz="600" u="none" strike="noStrike">
                          <a:effectLst/>
                        </a:rPr>
                        <a:t>112</a:t>
                      </a:r>
                      <a:endParaRPr lang="is-IS" sz="600" b="0" i="0" u="none" strike="noStrike">
                        <a:solidFill>
                          <a:srgbClr val="000000"/>
                        </a:solidFill>
                        <a:effectLst/>
                        <a:latin typeface="Calibri" charset="0"/>
                      </a:endParaRPr>
                    </a:p>
                  </a:txBody>
                  <a:tcPr marL="3027" marR="3027" marT="3027" marB="0" anchor="b"/>
                </a:tc>
                <a:tc>
                  <a:txBody>
                    <a:bodyPr/>
                    <a:lstStyle/>
                    <a:p>
                      <a:pPr algn="ctr" fontAlgn="b"/>
                      <a:r>
                        <a:rPr lang="en-US" sz="600" u="none" strike="noStrike">
                          <a:effectLst/>
                        </a:rPr>
                        <a:t>198</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is-IS" sz="600" u="none" strike="noStrike">
                          <a:effectLst/>
                        </a:rPr>
                        <a:t>240</a:t>
                      </a:r>
                      <a:endParaRPr lang="is-I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gridSpan="2">
                  <a:txBody>
                    <a:bodyPr/>
                    <a:lstStyle/>
                    <a:p>
                      <a:pPr algn="l" fontAlgn="b"/>
                      <a:r>
                        <a:rPr lang="en-US" sz="600" u="none" strike="noStrike">
                          <a:effectLst/>
                        </a:rPr>
                        <a:t>Debt/Equity</a:t>
                      </a:r>
                      <a:endParaRPr lang="en-US" sz="600" b="0" i="0" u="none" strike="noStrike">
                        <a:solidFill>
                          <a:srgbClr val="000000"/>
                        </a:solidFill>
                        <a:effectLst/>
                        <a:latin typeface="Calibri" charset="0"/>
                      </a:endParaRPr>
                    </a:p>
                  </a:txBody>
                  <a:tcPr marL="3027" marR="3027" marT="3027" marB="0" anchor="b"/>
                </a:tc>
                <a:tc hMerge="1">
                  <a:txBody>
                    <a:bodyPr/>
                    <a:lstStyle/>
                    <a:p>
                      <a:endParaRPr lang="en-US"/>
                    </a:p>
                  </a:txBody>
                  <a:tcPr/>
                </a:tc>
                <a:tc>
                  <a:txBody>
                    <a:bodyPr/>
                    <a:lstStyle/>
                    <a:p>
                      <a:pPr algn="ctr" fontAlgn="b"/>
                      <a:r>
                        <a:rPr lang="mr-IN" sz="600" u="none" strike="noStrike">
                          <a:effectLst/>
                        </a:rPr>
                        <a:t>1%</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5%</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80%</a:t>
                      </a:r>
                      <a:endParaRPr lang="mr-IN"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r>
                        <a:rPr lang="en-US" sz="600" u="none" strike="noStrike">
                          <a:effectLst/>
                        </a:rPr>
                        <a:t>Plus: IPO Proceeds</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en-US" sz="600" u="none" strike="noStrike">
                          <a:effectLst/>
                        </a:rPr>
                        <a:t>1760</a:t>
                      </a:r>
                      <a:endParaRPr lang="en-US" sz="600" b="0" i="0" u="none" strike="noStrike">
                        <a:solidFill>
                          <a:srgbClr val="000000"/>
                        </a:solidFill>
                        <a:effectLst/>
                        <a:latin typeface="Calibri" charset="0"/>
                      </a:endParaRPr>
                    </a:p>
                  </a:txBody>
                  <a:tcPr marL="3027" marR="3027" marT="3027" marB="0" anchor="b"/>
                </a:tc>
                <a:extLst>
                  <a:ext uri="{0D108BD9-81ED-4DB2-BD59-A6C34878D82A}">
                    <a16:rowId xmlns:a16="http://schemas.microsoft.com/office/drawing/2014/main" val="10020"/>
                  </a:ext>
                </a:extLst>
              </a:tr>
              <a:tr h="141762">
                <a:tc>
                  <a:txBody>
                    <a:bodyPr/>
                    <a:lstStyle/>
                    <a:p>
                      <a:pPr algn="l" fontAlgn="b"/>
                      <a:r>
                        <a:rPr lang="en-US" sz="600" u="none" strike="noStrike">
                          <a:effectLst/>
                        </a:rPr>
                        <a:t>Inventory</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en-US" sz="600" u="none" strike="noStrike">
                          <a:effectLst/>
                        </a:rPr>
                        <a:t>0</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en-US" sz="600" u="none" strike="noStrike">
                          <a:effectLst/>
                        </a:rPr>
                        <a:t>0</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en-US" sz="600" u="none" strike="noStrike">
                          <a:effectLst/>
                        </a:rPr>
                        <a:t>0</a:t>
                      </a:r>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gridSpan="2">
                  <a:txBody>
                    <a:bodyPr/>
                    <a:lstStyle/>
                    <a:p>
                      <a:pPr algn="l" fontAlgn="b"/>
                      <a:r>
                        <a:rPr lang="en-US" sz="600" u="none" strike="noStrike">
                          <a:effectLst/>
                        </a:rPr>
                        <a:t>Unlevered Beta</a:t>
                      </a:r>
                      <a:endParaRPr lang="en-US" sz="600" b="0" i="0" u="none" strike="noStrike">
                        <a:solidFill>
                          <a:srgbClr val="000000"/>
                        </a:solidFill>
                        <a:effectLst/>
                        <a:latin typeface="Calibri" charset="0"/>
                      </a:endParaRPr>
                    </a:p>
                  </a:txBody>
                  <a:tcPr marL="3027" marR="3027" marT="3027" marB="0" anchor="b"/>
                </a:tc>
                <a:tc hMerge="1">
                  <a:txBody>
                    <a:bodyPr/>
                    <a:lstStyle/>
                    <a:p>
                      <a:endParaRPr lang="en-US"/>
                    </a:p>
                  </a:txBody>
                  <a:tcPr/>
                </a:tc>
                <a:tc>
                  <a:txBody>
                    <a:bodyPr/>
                    <a:lstStyle/>
                    <a:p>
                      <a:pPr algn="ctr" fontAlgn="b"/>
                      <a:r>
                        <a:rPr lang="nb-NO" sz="600" u="none" strike="noStrike">
                          <a:effectLst/>
                        </a:rPr>
                        <a:t>1.46</a:t>
                      </a:r>
                      <a:endParaRPr lang="nb-NO" sz="600" b="0" i="0" u="none" strike="noStrike">
                        <a:solidFill>
                          <a:srgbClr val="000000"/>
                        </a:solidFill>
                        <a:effectLst/>
                        <a:latin typeface="Calibri" charset="0"/>
                      </a:endParaRPr>
                    </a:p>
                  </a:txBody>
                  <a:tcPr marL="3027" marR="3027" marT="3027" marB="0" anchor="b"/>
                </a:tc>
                <a:tc>
                  <a:txBody>
                    <a:bodyPr/>
                    <a:lstStyle/>
                    <a:p>
                      <a:pPr algn="ctr" fontAlgn="b"/>
                      <a:r>
                        <a:rPr lang="nb-NO" sz="600" u="none" strike="noStrike">
                          <a:effectLst/>
                        </a:rPr>
                        <a:t>1.16</a:t>
                      </a:r>
                      <a:endParaRPr lang="nb-NO" sz="600" b="0" i="0" u="none" strike="noStrike">
                        <a:solidFill>
                          <a:srgbClr val="000000"/>
                        </a:solidFill>
                        <a:effectLst/>
                        <a:latin typeface="Calibri" charset="0"/>
                      </a:endParaRPr>
                    </a:p>
                  </a:txBody>
                  <a:tcPr marL="3027" marR="3027" marT="3027" marB="0" anchor="b"/>
                </a:tc>
                <a:tc>
                  <a:txBody>
                    <a:bodyPr/>
                    <a:lstStyle/>
                    <a:p>
                      <a:pPr algn="ctr" fontAlgn="b"/>
                      <a:r>
                        <a:rPr lang="nb-NO" sz="600" u="none" strike="noStrike">
                          <a:effectLst/>
                        </a:rPr>
                        <a:t>1.08</a:t>
                      </a:r>
                      <a:endParaRPr lang="nb-NO"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r>
                        <a:rPr lang="en-US" sz="600" u="none" strike="noStrike">
                          <a:effectLst/>
                        </a:rPr>
                        <a:t>Less: MV Debt</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is-IS" sz="600" u="none" strike="noStrike">
                          <a:effectLst/>
                        </a:rPr>
                        <a:t>200</a:t>
                      </a:r>
                      <a:endParaRPr lang="is-IS" sz="600" b="0" i="0" u="none" strike="noStrike">
                        <a:solidFill>
                          <a:srgbClr val="000000"/>
                        </a:solidFill>
                        <a:effectLst/>
                        <a:latin typeface="Calibri" charset="0"/>
                      </a:endParaRPr>
                    </a:p>
                  </a:txBody>
                  <a:tcPr marL="3027" marR="3027" marT="3027" marB="0" anchor="b"/>
                </a:tc>
                <a:extLst>
                  <a:ext uri="{0D108BD9-81ED-4DB2-BD59-A6C34878D82A}">
                    <a16:rowId xmlns:a16="http://schemas.microsoft.com/office/drawing/2014/main" val="10021"/>
                  </a:ext>
                </a:extLst>
              </a:tr>
              <a:tr h="141762">
                <a:tc>
                  <a:txBody>
                    <a:bodyPr/>
                    <a:lstStyle/>
                    <a:p>
                      <a:pPr algn="l" fontAlgn="b"/>
                      <a:r>
                        <a:rPr lang="en-US" sz="600" u="none" strike="noStrike">
                          <a:effectLst/>
                        </a:rPr>
                        <a:t>Other Current Assets</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nb-NO" sz="600" u="none" strike="noStrike">
                          <a:effectLst/>
                        </a:rPr>
                        <a:t>17.5</a:t>
                      </a:r>
                      <a:endParaRPr lang="nb-NO"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29.5</a:t>
                      </a:r>
                      <a:endParaRPr lang="hr-HR" sz="600" b="0" i="0" u="none" strike="noStrike">
                        <a:solidFill>
                          <a:srgbClr val="000000"/>
                        </a:solidFill>
                        <a:effectLst/>
                        <a:latin typeface="Calibri" charset="0"/>
                      </a:endParaRPr>
                    </a:p>
                  </a:txBody>
                  <a:tcPr marL="3027" marR="3027" marT="3027" marB="0" anchor="b"/>
                </a:tc>
                <a:tc>
                  <a:txBody>
                    <a:bodyPr/>
                    <a:lstStyle/>
                    <a:p>
                      <a:pPr algn="ctr" fontAlgn="b"/>
                      <a:r>
                        <a:rPr lang="en-US" sz="600" u="none" strike="noStrike">
                          <a:effectLst/>
                        </a:rPr>
                        <a:t>40</a:t>
                      </a:r>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gridSpan="2">
                  <a:txBody>
                    <a:bodyPr/>
                    <a:lstStyle/>
                    <a:p>
                      <a:pPr algn="l" fontAlgn="b"/>
                      <a:r>
                        <a:rPr lang="en-US" sz="600" u="none" strike="noStrike">
                          <a:effectLst/>
                        </a:rPr>
                        <a:t>Average</a:t>
                      </a:r>
                      <a:endParaRPr lang="en-US" sz="600" b="0" i="0" u="none" strike="noStrike">
                        <a:solidFill>
                          <a:srgbClr val="000000"/>
                        </a:solidFill>
                        <a:effectLst/>
                        <a:latin typeface="Calibri" charset="0"/>
                      </a:endParaRPr>
                    </a:p>
                  </a:txBody>
                  <a:tcPr marL="3027" marR="3027" marT="3027" marB="0" anchor="b"/>
                </a:tc>
                <a:tc hMerge="1">
                  <a:txBody>
                    <a:bodyPr/>
                    <a:lstStyle/>
                    <a:p>
                      <a:endParaRPr lang="en-US"/>
                    </a:p>
                  </a:txBody>
                  <a:tcPr/>
                </a:tc>
                <a:tc>
                  <a:txBody>
                    <a:bodyPr/>
                    <a:lstStyle/>
                    <a:p>
                      <a:pPr algn="ctr" fontAlgn="b"/>
                      <a:r>
                        <a:rPr lang="hr-HR" sz="600" u="none" strike="noStrike">
                          <a:effectLst/>
                        </a:rPr>
                        <a:t>1.23</a:t>
                      </a:r>
                      <a:endParaRPr lang="hr-HR"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sk-SK" sz="600" u="none" strike="noStrike">
                          <a:effectLst/>
                        </a:rPr>
                        <a:t> </a:t>
                      </a:r>
                      <a:endParaRPr lang="sk-SK"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r>
                        <a:rPr lang="en-US" sz="600" u="none" strike="noStrike">
                          <a:effectLst/>
                        </a:rPr>
                        <a:t>Equity Value</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11918.10</a:t>
                      </a:r>
                      <a:endParaRPr lang="hr-HR" sz="600" b="0" i="0" u="none" strike="noStrike">
                        <a:solidFill>
                          <a:srgbClr val="000000"/>
                        </a:solidFill>
                        <a:effectLst/>
                        <a:latin typeface="Calibri" charset="0"/>
                      </a:endParaRPr>
                    </a:p>
                  </a:txBody>
                  <a:tcPr marL="3027" marR="3027" marT="3027" marB="0" anchor="b"/>
                </a:tc>
                <a:extLst>
                  <a:ext uri="{0D108BD9-81ED-4DB2-BD59-A6C34878D82A}">
                    <a16:rowId xmlns:a16="http://schemas.microsoft.com/office/drawing/2014/main" val="10022"/>
                  </a:ext>
                </a:extLst>
              </a:tr>
              <a:tr h="141762">
                <a:tc>
                  <a:txBody>
                    <a:bodyPr/>
                    <a:lstStyle/>
                    <a:p>
                      <a:pPr algn="l" fontAlgn="b"/>
                      <a:r>
                        <a:rPr lang="mr-IN" sz="600" u="none" strike="noStrike">
                          <a:effectLst/>
                        </a:rPr>
                        <a:t>A/P</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8.4</a:t>
                      </a:r>
                      <a:endParaRPr lang="hr-HR"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9.4</a:t>
                      </a:r>
                      <a:endParaRPr lang="hr-HR" sz="600" b="0" i="0" u="none" strike="noStrike">
                        <a:solidFill>
                          <a:srgbClr val="000000"/>
                        </a:solidFill>
                        <a:effectLst/>
                        <a:latin typeface="Calibri" charset="0"/>
                      </a:endParaRPr>
                    </a:p>
                  </a:txBody>
                  <a:tcPr marL="3027" marR="3027" marT="3027" marB="0" anchor="b"/>
                </a:tc>
                <a:tc>
                  <a:txBody>
                    <a:bodyPr/>
                    <a:lstStyle/>
                    <a:p>
                      <a:pPr algn="ctr" fontAlgn="b"/>
                      <a:r>
                        <a:rPr lang="en-US" sz="600" u="none" strike="noStrike">
                          <a:effectLst/>
                        </a:rPr>
                        <a:t>10</a:t>
                      </a:r>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gridSpan="2">
                  <a:txBody>
                    <a:bodyPr/>
                    <a:lstStyle/>
                    <a:p>
                      <a:pPr algn="l" fontAlgn="b"/>
                      <a:r>
                        <a:rPr lang="en-US" sz="600" u="none" strike="noStrike">
                          <a:effectLst/>
                        </a:rPr>
                        <a:t>Twitter Tax Rate</a:t>
                      </a:r>
                      <a:endParaRPr lang="en-US" sz="600" b="0" i="0" u="none" strike="noStrike">
                        <a:solidFill>
                          <a:srgbClr val="000000"/>
                        </a:solidFill>
                        <a:effectLst/>
                        <a:latin typeface="Calibri" charset="0"/>
                      </a:endParaRPr>
                    </a:p>
                  </a:txBody>
                  <a:tcPr marL="3027" marR="3027" marT="3027" marB="0" anchor="b"/>
                </a:tc>
                <a:tc hMerge="1">
                  <a:txBody>
                    <a:bodyPr/>
                    <a:lstStyle/>
                    <a:p>
                      <a:endParaRPr lang="en-US"/>
                    </a:p>
                  </a:txBody>
                  <a:tcPr/>
                </a:tc>
                <a:tc>
                  <a:txBody>
                    <a:bodyPr/>
                    <a:lstStyle/>
                    <a:p>
                      <a:pPr algn="ctr" fontAlgn="b"/>
                      <a:r>
                        <a:rPr lang="nb-NO" sz="600" u="none" strike="noStrike">
                          <a:effectLst/>
                        </a:rPr>
                        <a:t>0.175</a:t>
                      </a:r>
                      <a:endParaRPr lang="nb-NO"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sk-SK" sz="600" u="none" strike="noStrike">
                          <a:effectLst/>
                        </a:rPr>
                        <a:t> </a:t>
                      </a:r>
                      <a:endParaRPr lang="sk-SK"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r>
                        <a:rPr lang="en-US" sz="600" u="none" strike="noStrike">
                          <a:effectLst/>
                        </a:rPr>
                        <a:t>Less: MV Options</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is-IS" sz="600" u="none" strike="noStrike">
                          <a:effectLst/>
                        </a:rPr>
                        <a:t>800</a:t>
                      </a:r>
                      <a:endParaRPr lang="is-IS" sz="600" b="0" i="0" u="none" strike="noStrike">
                        <a:solidFill>
                          <a:srgbClr val="000000"/>
                        </a:solidFill>
                        <a:effectLst/>
                        <a:latin typeface="Calibri" charset="0"/>
                      </a:endParaRPr>
                    </a:p>
                  </a:txBody>
                  <a:tcPr marL="3027" marR="3027" marT="3027" marB="0" anchor="b"/>
                </a:tc>
                <a:extLst>
                  <a:ext uri="{0D108BD9-81ED-4DB2-BD59-A6C34878D82A}">
                    <a16:rowId xmlns:a16="http://schemas.microsoft.com/office/drawing/2014/main" val="10023"/>
                  </a:ext>
                </a:extLst>
              </a:tr>
              <a:tr h="141762">
                <a:tc>
                  <a:txBody>
                    <a:bodyPr/>
                    <a:lstStyle/>
                    <a:p>
                      <a:pPr algn="l" fontAlgn="b"/>
                      <a:r>
                        <a:rPr lang="en-US" sz="600" u="none" strike="noStrike">
                          <a:effectLst/>
                        </a:rPr>
                        <a:t>Accruals</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52.6</a:t>
                      </a:r>
                      <a:endParaRPr lang="hr-HR" sz="600" b="0" i="0" u="none" strike="noStrike">
                        <a:solidFill>
                          <a:srgbClr val="000000"/>
                        </a:solidFill>
                        <a:effectLst/>
                        <a:latin typeface="Calibri" charset="0"/>
                      </a:endParaRPr>
                    </a:p>
                  </a:txBody>
                  <a:tcPr marL="3027" marR="3027" marT="3027" marB="0" anchor="b"/>
                </a:tc>
                <a:tc>
                  <a:txBody>
                    <a:bodyPr/>
                    <a:lstStyle/>
                    <a:p>
                      <a:pPr algn="ctr" fontAlgn="b"/>
                      <a:r>
                        <a:rPr lang="en-US" sz="600" u="none" strike="noStrike">
                          <a:effectLst/>
                        </a:rPr>
                        <a:t>86</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is-IS" sz="600" u="none" strike="noStrike">
                          <a:effectLst/>
                        </a:rPr>
                        <a:t>100</a:t>
                      </a:r>
                      <a:endParaRPr lang="is-I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gridSpan="2">
                  <a:txBody>
                    <a:bodyPr/>
                    <a:lstStyle/>
                    <a:p>
                      <a:pPr algn="l" fontAlgn="b"/>
                      <a:r>
                        <a:rPr lang="en-US" sz="600" u="none" strike="noStrike">
                          <a:effectLst/>
                        </a:rPr>
                        <a:t>Twitter D/E</a:t>
                      </a:r>
                      <a:endParaRPr lang="en-US" sz="600" b="0" i="0" u="none" strike="noStrike">
                        <a:solidFill>
                          <a:srgbClr val="000000"/>
                        </a:solidFill>
                        <a:effectLst/>
                        <a:latin typeface="Calibri" charset="0"/>
                      </a:endParaRPr>
                    </a:p>
                  </a:txBody>
                  <a:tcPr marL="3027" marR="3027" marT="3027" marB="0" anchor="b"/>
                </a:tc>
                <a:tc hMerge="1">
                  <a:txBody>
                    <a:bodyPr/>
                    <a:lstStyle/>
                    <a:p>
                      <a:endParaRPr lang="en-US"/>
                    </a:p>
                  </a:txBody>
                  <a:tcPr/>
                </a:tc>
                <a:tc>
                  <a:txBody>
                    <a:bodyPr/>
                    <a:lstStyle/>
                    <a:p>
                      <a:pPr algn="ctr" fontAlgn="b"/>
                      <a:r>
                        <a:rPr lang="mr-IN" sz="600" u="none" strike="noStrike">
                          <a:effectLst/>
                        </a:rPr>
                        <a:t>36%</a:t>
                      </a:r>
                      <a:endParaRPr lang="mr-IN"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sk-SK" sz="600" u="none" strike="noStrike">
                          <a:effectLst/>
                        </a:rPr>
                        <a:t> </a:t>
                      </a:r>
                      <a:endParaRPr lang="sk-SK"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r>
                        <a:rPr lang="en-US" sz="600" u="none" strike="noStrike">
                          <a:effectLst/>
                        </a:rPr>
                        <a:t>Value in Stock</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cs-CZ" sz="600" u="none" strike="noStrike">
                          <a:effectLst/>
                        </a:rPr>
                        <a:t>11118.10</a:t>
                      </a:r>
                      <a:endParaRPr lang="cs-CZ" sz="600" b="0" i="0" u="none" strike="noStrike">
                        <a:solidFill>
                          <a:srgbClr val="000000"/>
                        </a:solidFill>
                        <a:effectLst/>
                        <a:latin typeface="Calibri" charset="0"/>
                      </a:endParaRPr>
                    </a:p>
                  </a:txBody>
                  <a:tcPr marL="3027" marR="3027" marT="3027" marB="0" anchor="b"/>
                </a:tc>
                <a:extLst>
                  <a:ext uri="{0D108BD9-81ED-4DB2-BD59-A6C34878D82A}">
                    <a16:rowId xmlns:a16="http://schemas.microsoft.com/office/drawing/2014/main" val="10024"/>
                  </a:ext>
                </a:extLst>
              </a:tr>
              <a:tr h="141762">
                <a:tc>
                  <a:txBody>
                    <a:bodyPr/>
                    <a:lstStyle/>
                    <a:p>
                      <a:pPr algn="l" fontAlgn="b"/>
                      <a:r>
                        <a:rPr lang="en-US" sz="600" u="none" strike="noStrike">
                          <a:effectLst/>
                        </a:rPr>
                        <a:t>Other Current Liabilities</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48.8</a:t>
                      </a:r>
                      <a:endParaRPr lang="hr-HR" sz="600" b="0" i="0" u="none" strike="noStrike">
                        <a:solidFill>
                          <a:srgbClr val="000000"/>
                        </a:solidFill>
                        <a:effectLst/>
                        <a:latin typeface="Calibri" charset="0"/>
                      </a:endParaRPr>
                    </a:p>
                  </a:txBody>
                  <a:tcPr marL="3027" marR="3027" marT="3027" marB="0" anchor="b"/>
                </a:tc>
                <a:tc>
                  <a:txBody>
                    <a:bodyPr/>
                    <a:lstStyle/>
                    <a:p>
                      <a:pPr algn="ctr" fontAlgn="b"/>
                      <a:r>
                        <a:rPr lang="nb-NO" sz="600" u="none" strike="noStrike">
                          <a:effectLst/>
                        </a:rPr>
                        <a:t>70.8</a:t>
                      </a:r>
                      <a:endParaRPr lang="nb-NO" sz="600" b="0" i="0" u="none" strike="noStrike">
                        <a:solidFill>
                          <a:srgbClr val="000000"/>
                        </a:solidFill>
                        <a:effectLst/>
                        <a:latin typeface="Calibri" charset="0"/>
                      </a:endParaRPr>
                    </a:p>
                  </a:txBody>
                  <a:tcPr marL="3027" marR="3027" marT="3027" marB="0" anchor="b"/>
                </a:tc>
                <a:tc>
                  <a:txBody>
                    <a:bodyPr/>
                    <a:lstStyle/>
                    <a:p>
                      <a:pPr algn="ctr" fontAlgn="b"/>
                      <a:r>
                        <a:rPr lang="en-US" sz="600" u="none" strike="noStrike">
                          <a:effectLst/>
                        </a:rPr>
                        <a:t>90</a:t>
                      </a:r>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gridSpan="2">
                  <a:txBody>
                    <a:bodyPr/>
                    <a:lstStyle/>
                    <a:p>
                      <a:pPr algn="l" fontAlgn="b"/>
                      <a:r>
                        <a:rPr lang="en-US" sz="600" u="none" strike="noStrike">
                          <a:effectLst/>
                        </a:rPr>
                        <a:t>Twitter Beta</a:t>
                      </a:r>
                      <a:endParaRPr lang="en-US" sz="600" b="0" i="0" u="none" strike="noStrike">
                        <a:solidFill>
                          <a:srgbClr val="000000"/>
                        </a:solidFill>
                        <a:effectLst/>
                        <a:latin typeface="Calibri" charset="0"/>
                      </a:endParaRPr>
                    </a:p>
                  </a:txBody>
                  <a:tcPr marL="3027" marR="3027" marT="3027" marB="0" anchor="b"/>
                </a:tc>
                <a:tc hMerge="1">
                  <a:txBody>
                    <a:bodyPr/>
                    <a:lstStyle/>
                    <a:p>
                      <a:endParaRPr lang="en-US"/>
                    </a:p>
                  </a:txBody>
                  <a:tcPr/>
                </a:tc>
                <a:tc>
                  <a:txBody>
                    <a:bodyPr/>
                    <a:lstStyle/>
                    <a:p>
                      <a:pPr algn="ctr" fontAlgn="b"/>
                      <a:r>
                        <a:rPr lang="nb-NO" sz="600" u="none" strike="noStrike">
                          <a:effectLst/>
                        </a:rPr>
                        <a:t>1.60</a:t>
                      </a:r>
                      <a:endParaRPr lang="nb-NO" sz="600" b="0" i="0" u="none" strike="noStrike">
                        <a:solidFill>
                          <a:srgbClr val="000000"/>
                        </a:solidFill>
                        <a:effectLst/>
                        <a:latin typeface="Calibri" charset="0"/>
                      </a:endParaRPr>
                    </a:p>
                  </a:txBody>
                  <a:tcPr marL="3027" marR="3027" marT="3027" marB="0" anchor="b"/>
                </a:tc>
                <a:tc>
                  <a:txBody>
                    <a:bodyPr/>
                    <a:lstStyle/>
                    <a:p>
                      <a:pPr algn="ctr" fontAlgn="b"/>
                      <a:r>
                        <a:rPr lang="sk-SK" sz="600" u="none" strike="noStrike">
                          <a:effectLst/>
                        </a:rPr>
                        <a:t> </a:t>
                      </a:r>
                      <a:endParaRPr lang="sk-SK" sz="600" b="0" i="0" u="none" strike="noStrike">
                        <a:solidFill>
                          <a:srgbClr val="000000"/>
                        </a:solidFill>
                        <a:effectLst/>
                        <a:latin typeface="Calibri" charset="0"/>
                      </a:endParaRPr>
                    </a:p>
                  </a:txBody>
                  <a:tcPr marL="3027" marR="3027" marT="3027" marB="0" anchor="b"/>
                </a:tc>
                <a:tc>
                  <a:txBody>
                    <a:bodyPr/>
                    <a:lstStyle/>
                    <a:p>
                      <a:pPr algn="ctr" fontAlgn="b"/>
                      <a:r>
                        <a:rPr lang="sk-SK" sz="600" u="none" strike="noStrike">
                          <a:effectLst/>
                        </a:rPr>
                        <a:t> </a:t>
                      </a:r>
                      <a:endParaRPr lang="sk-SK"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r>
                        <a:rPr lang="en-US" sz="600" u="none" strike="noStrike">
                          <a:effectLst/>
                        </a:rPr>
                        <a:t># Shares</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ru-RU" sz="600" u="none" strike="noStrike">
                          <a:effectLst/>
                        </a:rPr>
                        <a:t>574</a:t>
                      </a:r>
                      <a:endParaRPr lang="ru-RU" sz="600" b="0" i="0" u="none" strike="noStrike">
                        <a:solidFill>
                          <a:srgbClr val="000000"/>
                        </a:solidFill>
                        <a:effectLst/>
                        <a:latin typeface="Calibri" charset="0"/>
                      </a:endParaRPr>
                    </a:p>
                  </a:txBody>
                  <a:tcPr marL="3027" marR="3027" marT="3027" marB="0" anchor="b"/>
                </a:tc>
                <a:extLst>
                  <a:ext uri="{0D108BD9-81ED-4DB2-BD59-A6C34878D82A}">
                    <a16:rowId xmlns:a16="http://schemas.microsoft.com/office/drawing/2014/main" val="10025"/>
                  </a:ext>
                </a:extLst>
              </a:tr>
              <a:tr h="141762">
                <a:tc>
                  <a:txBody>
                    <a:bodyPr/>
                    <a:lstStyle/>
                    <a:p>
                      <a:pPr algn="l" fontAlgn="b"/>
                      <a:r>
                        <a:rPr lang="en-US" sz="600" u="none" strike="noStrike">
                          <a:effectLst/>
                        </a:rPr>
                        <a:t>NWC</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19.7</a:t>
                      </a:r>
                      <a:endParaRPr lang="hr-HR" sz="600" b="0" i="0" u="none" strike="noStrike">
                        <a:solidFill>
                          <a:srgbClr val="000000"/>
                        </a:solidFill>
                        <a:effectLst/>
                        <a:latin typeface="Calibri" charset="0"/>
                      </a:endParaRPr>
                    </a:p>
                  </a:txBody>
                  <a:tcPr marL="3027" marR="3027" marT="3027" marB="0" anchor="b"/>
                </a:tc>
                <a:tc>
                  <a:txBody>
                    <a:bodyPr/>
                    <a:lstStyle/>
                    <a:p>
                      <a:pPr algn="ctr" fontAlgn="b"/>
                      <a:r>
                        <a:rPr lang="nb-NO" sz="600" u="none" strike="noStrike">
                          <a:effectLst/>
                        </a:rPr>
                        <a:t>61.3</a:t>
                      </a:r>
                      <a:endParaRPr lang="nb-NO" sz="600" b="0" i="0" u="none" strike="noStrike">
                        <a:solidFill>
                          <a:srgbClr val="000000"/>
                        </a:solidFill>
                        <a:effectLst/>
                        <a:latin typeface="Calibri" charset="0"/>
                      </a:endParaRPr>
                    </a:p>
                  </a:txBody>
                  <a:tcPr marL="3027" marR="3027" marT="3027" marB="0" anchor="b"/>
                </a:tc>
                <a:tc>
                  <a:txBody>
                    <a:bodyPr/>
                    <a:lstStyle/>
                    <a:p>
                      <a:pPr algn="ctr" fontAlgn="b"/>
                      <a:r>
                        <a:rPr lang="en-US" sz="600" u="none" strike="noStrike">
                          <a:effectLst/>
                        </a:rPr>
                        <a:t>80</a:t>
                      </a:r>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r>
                        <a:rPr lang="en-US" sz="600" u="none" strike="noStrike">
                          <a:effectLst/>
                        </a:rPr>
                        <a:t>Share Value</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19.37</a:t>
                      </a:r>
                      <a:endParaRPr lang="hr-HR" sz="600" b="0" i="0" u="none" strike="noStrike">
                        <a:solidFill>
                          <a:srgbClr val="000000"/>
                        </a:solidFill>
                        <a:effectLst/>
                        <a:latin typeface="Calibri" charset="0"/>
                      </a:endParaRPr>
                    </a:p>
                  </a:txBody>
                  <a:tcPr marL="3027" marR="3027" marT="3027" marB="0" anchor="b"/>
                </a:tc>
                <a:extLst>
                  <a:ext uri="{0D108BD9-81ED-4DB2-BD59-A6C34878D82A}">
                    <a16:rowId xmlns:a16="http://schemas.microsoft.com/office/drawing/2014/main" val="10026"/>
                  </a:ext>
                </a:extLst>
              </a:tr>
              <a:tr h="141762">
                <a:tc>
                  <a:txBody>
                    <a:bodyPr/>
                    <a:lstStyle/>
                    <a:p>
                      <a:pPr algn="l" fontAlgn="b"/>
                      <a:r>
                        <a:rPr lang="en-US" sz="600" u="none" strike="noStrike">
                          <a:effectLst/>
                        </a:rPr>
                        <a:t>Changes in NWC</a:t>
                      </a:r>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nb-NO" sz="600" u="none" strike="noStrike">
                          <a:effectLst/>
                        </a:rPr>
                        <a:t>60.3</a:t>
                      </a:r>
                      <a:endParaRPr lang="nb-NO"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extLst>
                  <a:ext uri="{0D108BD9-81ED-4DB2-BD59-A6C34878D82A}">
                    <a16:rowId xmlns:a16="http://schemas.microsoft.com/office/drawing/2014/main" val="10027"/>
                  </a:ext>
                </a:extLst>
              </a:tr>
              <a:tr h="141762">
                <a:tc>
                  <a:txBody>
                    <a:bodyPr/>
                    <a:lstStyle/>
                    <a:p>
                      <a:pPr algn="l" fontAlgn="b"/>
                      <a:r>
                        <a:rPr lang="en-US" sz="600" u="none" strike="noStrike">
                          <a:effectLst/>
                        </a:rPr>
                        <a:t>Reinvestment</a:t>
                      </a:r>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cs-CZ" sz="600" u="none" strike="noStrike">
                          <a:effectLst/>
                        </a:rPr>
                        <a:t>222.3</a:t>
                      </a:r>
                      <a:endParaRPr lang="cs-CZ" sz="600" b="0" i="0" u="none" strike="noStrike">
                        <a:solidFill>
                          <a:srgbClr val="000000"/>
                        </a:solidFill>
                        <a:effectLst/>
                        <a:latin typeface="Calibri" charset="0"/>
                      </a:endParaRPr>
                    </a:p>
                  </a:txBody>
                  <a:tcPr marL="3027" marR="3027" marT="3027" marB="0" anchor="b"/>
                </a:tc>
                <a:tc>
                  <a:txBody>
                    <a:bodyPr/>
                    <a:lstStyle/>
                    <a:p>
                      <a:pPr algn="ctr" fontAlgn="b"/>
                      <a:r>
                        <a:rPr lang="is-IS" sz="600" u="none" strike="noStrike">
                          <a:effectLst/>
                        </a:rPr>
                        <a:t>204.6</a:t>
                      </a:r>
                      <a:endParaRPr lang="is-IS"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276.21</a:t>
                      </a:r>
                      <a:endParaRPr lang="hr-HR"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356.00</a:t>
                      </a:r>
                      <a:endParaRPr lang="hr-HR"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436.10</a:t>
                      </a:r>
                      <a:endParaRPr lang="hr-HR"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504.64</a:t>
                      </a:r>
                      <a:endParaRPr lang="hr-HR"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546.69</a:t>
                      </a:r>
                      <a:endParaRPr lang="hr-HR"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546.69</a:t>
                      </a:r>
                      <a:endParaRPr lang="hr-HR" sz="600" b="0" i="0" u="none" strike="noStrike">
                        <a:solidFill>
                          <a:srgbClr val="000000"/>
                        </a:solidFill>
                        <a:effectLst/>
                        <a:latin typeface="Calibri" charset="0"/>
                      </a:endParaRPr>
                    </a:p>
                  </a:txBody>
                  <a:tcPr marL="3027" marR="3027" marT="3027" marB="0" anchor="b"/>
                </a:tc>
                <a:tc>
                  <a:txBody>
                    <a:bodyPr/>
                    <a:lstStyle/>
                    <a:p>
                      <a:pPr algn="ctr" fontAlgn="b"/>
                      <a:r>
                        <a:rPr lang="nb-NO" sz="600" u="none" strike="noStrike">
                          <a:effectLst/>
                        </a:rPr>
                        <a:t>492.02</a:t>
                      </a:r>
                      <a:endParaRPr lang="nb-NO" sz="600" b="0" i="0" u="none" strike="noStrike">
                        <a:solidFill>
                          <a:srgbClr val="000000"/>
                        </a:solidFill>
                        <a:effectLst/>
                        <a:latin typeface="Calibri" charset="0"/>
                      </a:endParaRPr>
                    </a:p>
                  </a:txBody>
                  <a:tcPr marL="3027" marR="3027" marT="3027" marB="0" anchor="b"/>
                </a:tc>
                <a:tc>
                  <a:txBody>
                    <a:bodyPr/>
                    <a:lstStyle/>
                    <a:p>
                      <a:pPr algn="ctr" fontAlgn="b"/>
                      <a:r>
                        <a:rPr lang="nb-NO" sz="600" u="none" strike="noStrike">
                          <a:effectLst/>
                        </a:rPr>
                        <a:t>377.22</a:t>
                      </a:r>
                      <a:endParaRPr lang="nb-NO" sz="600" b="0" i="0" u="none" strike="noStrike">
                        <a:solidFill>
                          <a:srgbClr val="000000"/>
                        </a:solidFill>
                        <a:effectLst/>
                        <a:latin typeface="Calibri" charset="0"/>
                      </a:endParaRPr>
                    </a:p>
                  </a:txBody>
                  <a:tcPr marL="3027" marR="3027" marT="3027" marB="0" anchor="b"/>
                </a:tc>
                <a:tc>
                  <a:txBody>
                    <a:bodyPr/>
                    <a:lstStyle/>
                    <a:p>
                      <a:pPr algn="ctr" fontAlgn="b"/>
                      <a:r>
                        <a:rPr lang="is-IS" sz="600" u="none" strike="noStrike">
                          <a:effectLst/>
                        </a:rPr>
                        <a:t>363.07</a:t>
                      </a:r>
                      <a:endParaRPr lang="is-IS"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388.16</a:t>
                      </a:r>
                      <a:endParaRPr lang="hr-HR"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gridSpan="2">
                  <a:txBody>
                    <a:bodyPr/>
                    <a:lstStyle/>
                    <a:p>
                      <a:pPr algn="ctr" fontAlgn="b"/>
                      <a:r>
                        <a:rPr lang="en-US" sz="600" u="none" strike="noStrike">
                          <a:effectLst/>
                        </a:rPr>
                        <a:t>Market Update</a:t>
                      </a:r>
                      <a:endParaRPr lang="en-US" sz="600" b="1" i="0" u="none" strike="noStrike">
                        <a:solidFill>
                          <a:srgbClr val="000000"/>
                        </a:solidFill>
                        <a:effectLst/>
                        <a:latin typeface="Calibri" charset="0"/>
                      </a:endParaRPr>
                    </a:p>
                  </a:txBody>
                  <a:tcPr marL="3027" marR="3027" marT="3027" marB="0" anchor="b"/>
                </a:tc>
                <a:tc hMerge="1">
                  <a:txBody>
                    <a:bodyPr/>
                    <a:lstStyle/>
                    <a:p>
                      <a:endParaRPr lang="en-US"/>
                    </a:p>
                  </a:txBody>
                  <a:tcPr/>
                </a:tc>
                <a:extLst>
                  <a:ext uri="{0D108BD9-81ED-4DB2-BD59-A6C34878D82A}">
                    <a16:rowId xmlns:a16="http://schemas.microsoft.com/office/drawing/2014/main" val="10028"/>
                  </a:ext>
                </a:extLst>
              </a:tr>
              <a:tr h="272038">
                <a:tc>
                  <a:txBody>
                    <a:bodyPr/>
                    <a:lstStyle/>
                    <a:p>
                      <a:pPr algn="l" fontAlgn="b"/>
                      <a:r>
                        <a:rPr lang="en-US" sz="600" u="none" strike="noStrike">
                          <a:effectLst/>
                        </a:rPr>
                        <a:t>Plus: Stock-Based Compensation</a:t>
                      </a:r>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is-IS" sz="600" u="none" strike="noStrike">
                          <a:effectLst/>
                        </a:rPr>
                        <a:t>100</a:t>
                      </a:r>
                      <a:endParaRPr lang="is-I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extLst>
                  <a:ext uri="{0D108BD9-81ED-4DB2-BD59-A6C34878D82A}">
                    <a16:rowId xmlns:a16="http://schemas.microsoft.com/office/drawing/2014/main" val="10029"/>
                  </a:ext>
                </a:extLst>
              </a:tr>
              <a:tr h="141762">
                <a:tc>
                  <a:txBody>
                    <a:bodyPr/>
                    <a:lstStyle/>
                    <a:p>
                      <a:pPr algn="l" fontAlgn="b"/>
                      <a:r>
                        <a:rPr lang="en-US" sz="600" u="none" strike="noStrike">
                          <a:effectLst/>
                        </a:rPr>
                        <a:t>FCFF</a:t>
                      </a:r>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-356.8</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-409.2</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-429.66</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-356.00</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-317.73</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-201.85</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-21.87</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is-IS" sz="600" u="none" strike="noStrike">
                          <a:effectLst/>
                        </a:rPr>
                        <a:t>164.01</a:t>
                      </a:r>
                      <a:endParaRPr lang="is-IS" sz="600" b="0" i="0" u="none" strike="noStrike">
                        <a:solidFill>
                          <a:srgbClr val="000000"/>
                        </a:solidFill>
                        <a:effectLst/>
                        <a:latin typeface="Calibri" charset="0"/>
                      </a:endParaRPr>
                    </a:p>
                  </a:txBody>
                  <a:tcPr marL="3027" marR="3027" marT="3027" marB="0" anchor="b"/>
                </a:tc>
                <a:tc>
                  <a:txBody>
                    <a:bodyPr/>
                    <a:lstStyle/>
                    <a:p>
                      <a:pPr algn="ctr" fontAlgn="b"/>
                      <a:r>
                        <a:rPr lang="nb-NO" sz="600" u="none" strike="noStrike">
                          <a:effectLst/>
                        </a:rPr>
                        <a:t>574.02</a:t>
                      </a:r>
                      <a:endParaRPr lang="nb-NO"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1093.92</a:t>
                      </a:r>
                      <a:endParaRPr lang="hr-HR" sz="600" b="0" i="0" u="none" strike="noStrike">
                        <a:solidFill>
                          <a:srgbClr val="000000"/>
                        </a:solidFill>
                        <a:effectLst/>
                        <a:latin typeface="Calibri" charset="0"/>
                      </a:endParaRPr>
                    </a:p>
                  </a:txBody>
                  <a:tcPr marL="3027" marR="3027" marT="3027" marB="0" anchor="b"/>
                </a:tc>
                <a:tc>
                  <a:txBody>
                    <a:bodyPr/>
                    <a:lstStyle/>
                    <a:p>
                      <a:pPr algn="ctr" fontAlgn="b"/>
                      <a:r>
                        <a:rPr lang="nb-NO" sz="600" u="none" strike="noStrike">
                          <a:effectLst/>
                        </a:rPr>
                        <a:t>1255.18</a:t>
                      </a:r>
                      <a:endParaRPr lang="nb-NO" sz="600" b="0" i="0" u="none" strike="noStrike">
                        <a:solidFill>
                          <a:srgbClr val="000000"/>
                        </a:solidFill>
                        <a:effectLst/>
                        <a:latin typeface="Calibri" charset="0"/>
                      </a:endParaRPr>
                    </a:p>
                  </a:txBody>
                  <a:tcPr marL="3027" marR="3027" marT="3027" marB="0" anchor="b"/>
                </a:tc>
                <a:tc>
                  <a:txBody>
                    <a:bodyPr/>
                    <a:lstStyle/>
                    <a:p>
                      <a:pPr algn="ctr" fontAlgn="b"/>
                      <a:r>
                        <a:rPr lang="nb-NO" sz="600" u="none" strike="noStrike">
                          <a:effectLst/>
                        </a:rPr>
                        <a:t>1275.40</a:t>
                      </a:r>
                      <a:endParaRPr lang="nb-NO"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gridSpan="2">
                  <a:txBody>
                    <a:bodyPr/>
                    <a:lstStyle/>
                    <a:p>
                      <a:pPr algn="ctr" fontAlgn="b"/>
                      <a:r>
                        <a:rPr lang="en-US" sz="600" u="none" strike="noStrike">
                          <a:effectLst/>
                        </a:rPr>
                        <a:t>Actual IPO Price Discovery</a:t>
                      </a:r>
                      <a:endParaRPr lang="en-US" sz="600" b="0" i="0" u="none" strike="noStrike">
                        <a:solidFill>
                          <a:srgbClr val="000000"/>
                        </a:solidFill>
                        <a:effectLst/>
                        <a:latin typeface="Calibri" charset="0"/>
                      </a:endParaRPr>
                    </a:p>
                  </a:txBody>
                  <a:tcPr marL="3027" marR="3027" marT="3027" marB="0" anchor="b"/>
                </a:tc>
                <a:tc hMerge="1">
                  <a:txBody>
                    <a:bodyPr/>
                    <a:lstStyle/>
                    <a:p>
                      <a:endParaRPr lang="en-US"/>
                    </a:p>
                  </a:txBody>
                  <a:tcPr/>
                </a:tc>
                <a:extLst>
                  <a:ext uri="{0D108BD9-81ED-4DB2-BD59-A6C34878D82A}">
                    <a16:rowId xmlns:a16="http://schemas.microsoft.com/office/drawing/2014/main" val="10030"/>
                  </a:ext>
                </a:extLst>
              </a:tr>
              <a:tr h="141762">
                <a:tc>
                  <a:txBody>
                    <a:bodyPr/>
                    <a:lstStyle/>
                    <a:p>
                      <a:pPr algn="l" fontAlgn="b"/>
                      <a:r>
                        <a:rPr lang="en-US" sz="600" u="none" strike="noStrike">
                          <a:effectLst/>
                        </a:rPr>
                        <a:t>Stable Growth Rate</a:t>
                      </a:r>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2.8%</a:t>
                      </a:r>
                      <a:endParaRPr lang="mr-IN"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l" fontAlgn="b"/>
                      <a:r>
                        <a:rPr lang="mr-IN" sz="600" u="none" strike="noStrike">
                          <a:effectLst/>
                        </a:rPr>
                        <a:t>Oct. 24 S-1/A</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en-US" sz="600" u="none" strike="noStrike">
                          <a:effectLst/>
                        </a:rPr>
                        <a:t>$17-20</a:t>
                      </a:r>
                      <a:endParaRPr lang="en-US" sz="600" b="0" i="0" u="none" strike="noStrike">
                        <a:solidFill>
                          <a:srgbClr val="000000"/>
                        </a:solidFill>
                        <a:effectLst/>
                        <a:latin typeface="Calibri" charset="0"/>
                      </a:endParaRPr>
                    </a:p>
                  </a:txBody>
                  <a:tcPr marL="3027" marR="3027" marT="3027" marB="0" anchor="b"/>
                </a:tc>
                <a:extLst>
                  <a:ext uri="{0D108BD9-81ED-4DB2-BD59-A6C34878D82A}">
                    <a16:rowId xmlns:a16="http://schemas.microsoft.com/office/drawing/2014/main" val="10031"/>
                  </a:ext>
                </a:extLst>
              </a:tr>
              <a:tr h="141762">
                <a:tc>
                  <a:txBody>
                    <a:bodyPr/>
                    <a:lstStyle/>
                    <a:p>
                      <a:pPr algn="l" fontAlgn="b"/>
                      <a:r>
                        <a:rPr lang="en-US" sz="600" u="none" strike="noStrike">
                          <a:effectLst/>
                        </a:rPr>
                        <a:t>Reinvestment/Sales</a:t>
                      </a:r>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33.7%</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20.0%</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18.0%</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16.0%</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14.0%</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12.0%</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10.0%</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8.0%</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6.0%</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4.0%</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3.5%</a:t>
                      </a:r>
                      <a:endParaRPr lang="mr-IN"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extLst>
                  <a:ext uri="{0D108BD9-81ED-4DB2-BD59-A6C34878D82A}">
                    <a16:rowId xmlns:a16="http://schemas.microsoft.com/office/drawing/2014/main" val="10032"/>
                  </a:ext>
                </a:extLst>
              </a:tr>
              <a:tr h="141762">
                <a:tc>
                  <a:txBody>
                    <a:bodyPr/>
                    <a:lstStyle/>
                    <a:p>
                      <a:pPr algn="l" fontAlgn="b"/>
                      <a:r>
                        <a:rPr lang="en-US" sz="600" u="none" strike="noStrike">
                          <a:effectLst/>
                        </a:rPr>
                        <a:t>Return on Capital</a:t>
                      </a:r>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12%</a:t>
                      </a:r>
                      <a:endParaRPr lang="mr-IN"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l" fontAlgn="b"/>
                      <a:r>
                        <a:rPr lang="sk-SK" sz="600" u="none" strike="noStrike">
                          <a:effectLst/>
                        </a:rPr>
                        <a:t>Nov. 04 S-1/A</a:t>
                      </a:r>
                      <a:endParaRPr lang="sk-SK" sz="600" b="0" i="0" u="none" strike="noStrike">
                        <a:solidFill>
                          <a:srgbClr val="000000"/>
                        </a:solidFill>
                        <a:effectLst/>
                        <a:latin typeface="Calibri" charset="0"/>
                      </a:endParaRPr>
                    </a:p>
                  </a:txBody>
                  <a:tcPr marL="3027" marR="3027" marT="3027" marB="0" anchor="b"/>
                </a:tc>
                <a:tc>
                  <a:txBody>
                    <a:bodyPr/>
                    <a:lstStyle/>
                    <a:p>
                      <a:pPr algn="ctr" fontAlgn="b"/>
                      <a:r>
                        <a:rPr lang="en-US" sz="600" u="none" strike="noStrike">
                          <a:effectLst/>
                        </a:rPr>
                        <a:t>$23-25</a:t>
                      </a:r>
                      <a:endParaRPr lang="en-US" sz="600" b="0" i="0" u="none" strike="noStrike">
                        <a:solidFill>
                          <a:srgbClr val="000000"/>
                        </a:solidFill>
                        <a:effectLst/>
                        <a:latin typeface="Calibri" charset="0"/>
                      </a:endParaRPr>
                    </a:p>
                  </a:txBody>
                  <a:tcPr marL="3027" marR="3027" marT="3027" marB="0" anchor="b"/>
                </a:tc>
                <a:extLst>
                  <a:ext uri="{0D108BD9-81ED-4DB2-BD59-A6C34878D82A}">
                    <a16:rowId xmlns:a16="http://schemas.microsoft.com/office/drawing/2014/main" val="10033"/>
                  </a:ext>
                </a:extLst>
              </a:tr>
              <a:tr h="141762">
                <a:tc>
                  <a:txBody>
                    <a:bodyPr/>
                    <a:lstStyle/>
                    <a:p>
                      <a:pPr algn="l" fontAlgn="b"/>
                      <a:r>
                        <a:rPr lang="en-US" sz="600" u="none" strike="noStrike">
                          <a:effectLst/>
                        </a:rPr>
                        <a:t>Reinvestment Rate</a:t>
                      </a:r>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23.33%</a:t>
                      </a:r>
                      <a:endParaRPr lang="mr-IN"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l" fontAlgn="b"/>
                      <a:r>
                        <a:rPr lang="sk-SK" sz="600" u="none" strike="noStrike">
                          <a:effectLst/>
                        </a:rPr>
                        <a:t>Nov. 07 424B4</a:t>
                      </a:r>
                      <a:endParaRPr lang="sk-SK" sz="600" b="0" i="0" u="none" strike="noStrike">
                        <a:solidFill>
                          <a:srgbClr val="000000"/>
                        </a:solidFill>
                        <a:effectLst/>
                        <a:latin typeface="Calibri" charset="0"/>
                      </a:endParaRPr>
                    </a:p>
                  </a:txBody>
                  <a:tcPr marL="3027" marR="3027" marT="3027" marB="0" anchor="b"/>
                </a:tc>
                <a:tc>
                  <a:txBody>
                    <a:bodyPr/>
                    <a:lstStyle/>
                    <a:p>
                      <a:pPr algn="ctr" fontAlgn="b"/>
                      <a:r>
                        <a:rPr lang="en-US" sz="600" u="none" strike="noStrike">
                          <a:effectLst/>
                        </a:rPr>
                        <a:t>$26 </a:t>
                      </a:r>
                      <a:endParaRPr lang="en-US" sz="600" b="0" i="0" u="none" strike="noStrike">
                        <a:solidFill>
                          <a:srgbClr val="000000"/>
                        </a:solidFill>
                        <a:effectLst/>
                        <a:latin typeface="Calibri" charset="0"/>
                      </a:endParaRPr>
                    </a:p>
                  </a:txBody>
                  <a:tcPr marL="3027" marR="3027" marT="3027" marB="0" anchor="b"/>
                </a:tc>
                <a:extLst>
                  <a:ext uri="{0D108BD9-81ED-4DB2-BD59-A6C34878D82A}">
                    <a16:rowId xmlns:a16="http://schemas.microsoft.com/office/drawing/2014/main" val="10034"/>
                  </a:ext>
                </a:extLst>
              </a:tr>
              <a:tr h="272038">
                <a:tc>
                  <a:txBody>
                    <a:bodyPr/>
                    <a:lstStyle/>
                    <a:p>
                      <a:pPr algn="l" fontAlgn="b"/>
                      <a:r>
                        <a:rPr lang="en-US" sz="600" u="none" strike="noStrike">
                          <a:effectLst/>
                        </a:rPr>
                        <a:t>WACC</a:t>
                      </a:r>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9.7%</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9.7%</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9.7%</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9.7%</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9.7%</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9.7%</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9.7%</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9.7%</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9.7%</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9.7%</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9.7%</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8.4%</a:t>
                      </a:r>
                      <a:endParaRPr lang="mr-IN"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l" fontAlgn="b"/>
                      <a:r>
                        <a:rPr lang="en-US" sz="600" u="none" strike="noStrike">
                          <a:effectLst/>
                        </a:rPr>
                        <a:t>After 1st Trading Day</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en-US" sz="600" u="none" strike="noStrike">
                          <a:effectLst/>
                        </a:rPr>
                        <a:t>$44.90 </a:t>
                      </a:r>
                      <a:endParaRPr lang="en-US" sz="600" b="0" i="0" u="none" strike="noStrike">
                        <a:solidFill>
                          <a:srgbClr val="000000"/>
                        </a:solidFill>
                        <a:effectLst/>
                        <a:latin typeface="Calibri" charset="0"/>
                      </a:endParaRPr>
                    </a:p>
                  </a:txBody>
                  <a:tcPr marL="3027" marR="3027" marT="3027" marB="0" anchor="b"/>
                </a:tc>
                <a:extLst>
                  <a:ext uri="{0D108BD9-81ED-4DB2-BD59-A6C34878D82A}">
                    <a16:rowId xmlns:a16="http://schemas.microsoft.com/office/drawing/2014/main" val="10035"/>
                  </a:ext>
                </a:extLst>
              </a:tr>
              <a:tr h="141762">
                <a:tc>
                  <a:txBody>
                    <a:bodyPr/>
                    <a:lstStyle/>
                    <a:p>
                      <a:pPr algn="l" fontAlgn="b"/>
                      <a:r>
                        <a:rPr lang="en-US" sz="600" u="none" strike="noStrike">
                          <a:effectLst/>
                        </a:rPr>
                        <a:t>Terminal Value</a:t>
                      </a:r>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is-IS" sz="600" u="none" strike="noStrike">
                          <a:effectLst/>
                        </a:rPr>
                        <a:t>22856.62</a:t>
                      </a:r>
                      <a:endParaRPr lang="is-I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extLst>
                  <a:ext uri="{0D108BD9-81ED-4DB2-BD59-A6C34878D82A}">
                    <a16:rowId xmlns:a16="http://schemas.microsoft.com/office/drawing/2014/main" val="10036"/>
                  </a:ext>
                </a:extLst>
              </a:tr>
              <a:tr h="141762">
                <a:tc>
                  <a:txBody>
                    <a:bodyPr/>
                    <a:lstStyle/>
                    <a:p>
                      <a:pPr algn="l" fontAlgn="b"/>
                      <a:r>
                        <a:rPr lang="en-US" sz="600" u="none" strike="noStrike">
                          <a:effectLst/>
                        </a:rPr>
                        <a:t>Discount Period</a:t>
                      </a:r>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0.09</a:t>
                      </a:r>
                      <a:endParaRPr lang="hr-HR" sz="600" b="0" i="0" u="none" strike="noStrike">
                        <a:solidFill>
                          <a:srgbClr val="000000"/>
                        </a:solidFill>
                        <a:effectLst/>
                        <a:latin typeface="Calibri" charset="0"/>
                      </a:endParaRPr>
                    </a:p>
                  </a:txBody>
                  <a:tcPr marL="3027" marR="3027" marT="3027" marB="0" anchor="b"/>
                </a:tc>
                <a:tc>
                  <a:txBody>
                    <a:bodyPr/>
                    <a:lstStyle/>
                    <a:p>
                      <a:pPr algn="ctr" fontAlgn="b"/>
                      <a:r>
                        <a:rPr lang="it-IT" sz="600" u="none" strike="noStrike">
                          <a:effectLst/>
                        </a:rPr>
                        <a:t>0.68</a:t>
                      </a:r>
                      <a:endParaRPr lang="it-IT" sz="600" b="0" i="0" u="none" strike="noStrike">
                        <a:solidFill>
                          <a:srgbClr val="000000"/>
                        </a:solidFill>
                        <a:effectLst/>
                        <a:latin typeface="Calibri" charset="0"/>
                      </a:endParaRPr>
                    </a:p>
                  </a:txBody>
                  <a:tcPr marL="3027" marR="3027" marT="3027" marB="0" anchor="b"/>
                </a:tc>
                <a:tc>
                  <a:txBody>
                    <a:bodyPr/>
                    <a:lstStyle/>
                    <a:p>
                      <a:pPr algn="ctr" fontAlgn="b"/>
                      <a:r>
                        <a:rPr lang="nb-NO" sz="600" u="none" strike="noStrike">
                          <a:effectLst/>
                        </a:rPr>
                        <a:t>1.68</a:t>
                      </a:r>
                      <a:endParaRPr lang="nb-NO"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2.68</a:t>
                      </a:r>
                      <a:endParaRPr lang="hr-HR"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3.68</a:t>
                      </a:r>
                      <a:endParaRPr lang="hr-HR"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4.68</a:t>
                      </a:r>
                      <a:endParaRPr lang="hr-HR" sz="600" b="0" i="0" u="none" strike="noStrike">
                        <a:solidFill>
                          <a:srgbClr val="000000"/>
                        </a:solidFill>
                        <a:effectLst/>
                        <a:latin typeface="Calibri" charset="0"/>
                      </a:endParaRPr>
                    </a:p>
                  </a:txBody>
                  <a:tcPr marL="3027" marR="3027" marT="3027" marB="0" anchor="b"/>
                </a:tc>
                <a:tc>
                  <a:txBody>
                    <a:bodyPr/>
                    <a:lstStyle/>
                    <a:p>
                      <a:pPr algn="ctr" fontAlgn="b"/>
                      <a:r>
                        <a:rPr lang="nb-NO" sz="600" u="none" strike="noStrike">
                          <a:effectLst/>
                        </a:rPr>
                        <a:t>5.68</a:t>
                      </a:r>
                      <a:endParaRPr lang="nb-NO"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6.68</a:t>
                      </a:r>
                      <a:endParaRPr lang="hr-HR" sz="600" b="0" i="0" u="none" strike="noStrike">
                        <a:solidFill>
                          <a:srgbClr val="000000"/>
                        </a:solidFill>
                        <a:effectLst/>
                        <a:latin typeface="Calibri" charset="0"/>
                      </a:endParaRPr>
                    </a:p>
                  </a:txBody>
                  <a:tcPr marL="3027" marR="3027" marT="3027" marB="0" anchor="b"/>
                </a:tc>
                <a:tc>
                  <a:txBody>
                    <a:bodyPr/>
                    <a:lstStyle/>
                    <a:p>
                      <a:pPr algn="ctr" fontAlgn="b"/>
                      <a:r>
                        <a:rPr lang="nb-NO" sz="600" u="none" strike="noStrike">
                          <a:effectLst/>
                        </a:rPr>
                        <a:t>7.68</a:t>
                      </a:r>
                      <a:endParaRPr lang="nb-NO"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8.68</a:t>
                      </a:r>
                      <a:endParaRPr lang="hr-HR"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9.68</a:t>
                      </a:r>
                      <a:endParaRPr lang="hr-HR" sz="600" b="0" i="0" u="none" strike="noStrike">
                        <a:solidFill>
                          <a:srgbClr val="000000"/>
                        </a:solidFill>
                        <a:effectLst/>
                        <a:latin typeface="Calibri" charset="0"/>
                      </a:endParaRPr>
                    </a:p>
                  </a:txBody>
                  <a:tcPr marL="3027" marR="3027" marT="3027" marB="0" anchor="b"/>
                </a:tc>
                <a:tc>
                  <a:txBody>
                    <a:bodyPr/>
                    <a:lstStyle/>
                    <a:p>
                      <a:pPr algn="ctr" fontAlgn="b"/>
                      <a:r>
                        <a:rPr lang="nb-NO" sz="600" u="none" strike="noStrike">
                          <a:effectLst/>
                        </a:rPr>
                        <a:t>10.18</a:t>
                      </a:r>
                      <a:endParaRPr lang="nb-NO"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gridSpan="2">
                  <a:txBody>
                    <a:bodyPr/>
                    <a:lstStyle/>
                    <a:p>
                      <a:pPr algn="ctr" fontAlgn="b"/>
                      <a:r>
                        <a:rPr lang="en-US" sz="600" u="none" strike="noStrike">
                          <a:effectLst/>
                        </a:rPr>
                        <a:t>Actual Firm Performance</a:t>
                      </a:r>
                      <a:endParaRPr lang="en-US" sz="600" b="0" i="0" u="none" strike="noStrike">
                        <a:solidFill>
                          <a:srgbClr val="000000"/>
                        </a:solidFill>
                        <a:effectLst/>
                        <a:latin typeface="Calibri" charset="0"/>
                      </a:endParaRPr>
                    </a:p>
                  </a:txBody>
                  <a:tcPr marL="3027" marR="3027" marT="3027" marB="0" anchor="b"/>
                </a:tc>
                <a:tc hMerge="1">
                  <a:txBody>
                    <a:bodyPr/>
                    <a:lstStyle/>
                    <a:p>
                      <a:endParaRPr lang="en-US"/>
                    </a:p>
                  </a:txBody>
                  <a:tcPr/>
                </a:tc>
                <a:extLst>
                  <a:ext uri="{0D108BD9-81ED-4DB2-BD59-A6C34878D82A}">
                    <a16:rowId xmlns:a16="http://schemas.microsoft.com/office/drawing/2014/main" val="10037"/>
                  </a:ext>
                </a:extLst>
              </a:tr>
              <a:tr h="141762">
                <a:tc>
                  <a:txBody>
                    <a:bodyPr/>
                    <a:lstStyle/>
                    <a:p>
                      <a:pPr algn="l" fontAlgn="b"/>
                      <a:r>
                        <a:rPr lang="en-US" sz="600" u="none" strike="noStrike">
                          <a:effectLst/>
                        </a:rPr>
                        <a:t>PV</a:t>
                      </a:r>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-63.69</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-384.22</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-367.73</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-277.73</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-225.94</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-130.84</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mr-IN" sz="600" u="none" strike="noStrike">
                          <a:effectLst/>
                        </a:rPr>
                        <a:t>-12.92</a:t>
                      </a:r>
                      <a:endParaRPr lang="mr-IN"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88.32</a:t>
                      </a:r>
                      <a:endParaRPr lang="hr-HR" sz="600" b="0" i="0" u="none" strike="noStrike">
                        <a:solidFill>
                          <a:srgbClr val="000000"/>
                        </a:solidFill>
                        <a:effectLst/>
                        <a:latin typeface="Calibri" charset="0"/>
                      </a:endParaRPr>
                    </a:p>
                  </a:txBody>
                  <a:tcPr marL="3027" marR="3027" marT="3027" marB="0" anchor="b"/>
                </a:tc>
                <a:tc>
                  <a:txBody>
                    <a:bodyPr/>
                    <a:lstStyle/>
                    <a:p>
                      <a:pPr algn="ctr" fontAlgn="b"/>
                      <a:r>
                        <a:rPr lang="nb-NO" sz="600" u="none" strike="noStrike">
                          <a:effectLst/>
                        </a:rPr>
                        <a:t>281.78</a:t>
                      </a:r>
                      <a:endParaRPr lang="nb-NO" sz="600" b="0" i="0" u="none" strike="noStrike">
                        <a:solidFill>
                          <a:srgbClr val="000000"/>
                        </a:solidFill>
                        <a:effectLst/>
                        <a:latin typeface="Calibri" charset="0"/>
                      </a:endParaRPr>
                    </a:p>
                  </a:txBody>
                  <a:tcPr marL="3027" marR="3027" marT="3027" marB="0" anchor="b"/>
                </a:tc>
                <a:tc>
                  <a:txBody>
                    <a:bodyPr/>
                    <a:lstStyle/>
                    <a:p>
                      <a:pPr algn="ctr" fontAlgn="b"/>
                      <a:r>
                        <a:rPr lang="hr-HR" sz="600" u="none" strike="noStrike">
                          <a:effectLst/>
                        </a:rPr>
                        <a:t>489.48</a:t>
                      </a:r>
                      <a:endParaRPr lang="hr-HR" sz="600" b="0" i="0" u="none" strike="noStrike">
                        <a:solidFill>
                          <a:srgbClr val="000000"/>
                        </a:solidFill>
                        <a:effectLst/>
                        <a:latin typeface="Calibri" charset="0"/>
                      </a:endParaRPr>
                    </a:p>
                  </a:txBody>
                  <a:tcPr marL="3027" marR="3027" marT="3027" marB="0" anchor="b"/>
                </a:tc>
                <a:tc>
                  <a:txBody>
                    <a:bodyPr/>
                    <a:lstStyle/>
                    <a:p>
                      <a:pPr algn="ctr" fontAlgn="b"/>
                      <a:r>
                        <a:rPr lang="nb-NO" sz="600" u="none" strike="noStrike">
                          <a:effectLst/>
                        </a:rPr>
                        <a:t>511.94</a:t>
                      </a:r>
                      <a:endParaRPr lang="nb-NO" sz="600" b="0" i="0" u="none" strike="noStrike">
                        <a:solidFill>
                          <a:srgbClr val="000000"/>
                        </a:solidFill>
                        <a:effectLst/>
                        <a:latin typeface="Calibri" charset="0"/>
                      </a:endParaRPr>
                    </a:p>
                  </a:txBody>
                  <a:tcPr marL="3027" marR="3027" marT="3027" marB="0" anchor="b"/>
                </a:tc>
                <a:tc>
                  <a:txBody>
                    <a:bodyPr/>
                    <a:lstStyle/>
                    <a:p>
                      <a:pPr algn="ctr" fontAlgn="b"/>
                      <a:r>
                        <a:rPr lang="is-IS" sz="600" u="none" strike="noStrike">
                          <a:effectLst/>
                        </a:rPr>
                        <a:t>10074.64</a:t>
                      </a:r>
                      <a:endParaRPr lang="is-IS" sz="600" b="0" i="0" u="none" strike="noStrike">
                        <a:solidFill>
                          <a:srgbClr val="000000"/>
                        </a:solidFill>
                        <a:effectLst/>
                        <a:latin typeface="Calibri" charset="0"/>
                      </a:endParaRPr>
                    </a:p>
                  </a:txBody>
                  <a:tcPr marL="3027" marR="3027" marT="3027" marB="0" anchor="b"/>
                </a:tc>
                <a:tc>
                  <a:txBody>
                    <a:bodyPr/>
                    <a:lstStyle/>
                    <a:p>
                      <a:pPr algn="ctr" fontAlgn="b"/>
                      <a:endParaRPr lang="en-US" sz="600" b="0" i="0" u="none" strike="noStrike">
                        <a:solidFill>
                          <a:srgbClr val="000000"/>
                        </a:solidFill>
                        <a:effectLst/>
                        <a:latin typeface="Calibri" charset="0"/>
                      </a:endParaRPr>
                    </a:p>
                  </a:txBody>
                  <a:tcPr marL="3027" marR="3027" marT="3027" marB="0" anchor="b"/>
                </a:tc>
                <a:tc>
                  <a:txBody>
                    <a:bodyPr/>
                    <a:lstStyle/>
                    <a:p>
                      <a:pPr algn="l" fontAlgn="b"/>
                      <a:endParaRPr lang="en-US" sz="600" b="0" i="0" u="none" strike="noStrike">
                        <a:solidFill>
                          <a:srgbClr val="000000"/>
                        </a:solidFill>
                        <a:effectLst/>
                        <a:latin typeface="Calibri" charset="0"/>
                      </a:endParaRPr>
                    </a:p>
                  </a:txBody>
                  <a:tcPr marL="3027" marR="3027" marT="3027" marB="0" anchor="b"/>
                </a:tc>
                <a:tc>
                  <a:txBody>
                    <a:bodyPr/>
                    <a:lstStyle/>
                    <a:p>
                      <a:pPr algn="l" fontAlgn="b"/>
                      <a:r>
                        <a:rPr lang="en-US" sz="600" u="none" strike="noStrike">
                          <a:effectLst/>
                        </a:rPr>
                        <a:t>2017 Sales</a:t>
                      </a:r>
                      <a:endParaRPr lang="en-US" sz="600" b="0" i="0" u="none" strike="noStrike">
                        <a:solidFill>
                          <a:srgbClr val="000000"/>
                        </a:solidFill>
                        <a:effectLst/>
                        <a:latin typeface="Calibri" charset="0"/>
                      </a:endParaRPr>
                    </a:p>
                  </a:txBody>
                  <a:tcPr marL="3027" marR="3027" marT="3027" marB="0" anchor="b"/>
                </a:tc>
                <a:tc>
                  <a:txBody>
                    <a:bodyPr/>
                    <a:lstStyle/>
                    <a:p>
                      <a:pPr algn="ctr" fontAlgn="b"/>
                      <a:r>
                        <a:rPr lang="is-IS" sz="600" u="none" strike="noStrike" dirty="0">
                          <a:effectLst/>
                        </a:rPr>
                        <a:t>2400</a:t>
                      </a:r>
                      <a:endParaRPr lang="is-IS" sz="600" b="0" i="0" u="none" strike="noStrike" dirty="0">
                        <a:solidFill>
                          <a:srgbClr val="000000"/>
                        </a:solidFill>
                        <a:effectLst/>
                        <a:latin typeface="Calibri" charset="0"/>
                      </a:endParaRPr>
                    </a:p>
                  </a:txBody>
                  <a:tcPr marL="3027" marR="3027" marT="3027" marB="0" anchor="b"/>
                </a:tc>
                <a:extLst>
                  <a:ext uri="{0D108BD9-81ED-4DB2-BD59-A6C34878D82A}">
                    <a16:rowId xmlns:a16="http://schemas.microsoft.com/office/drawing/2014/main" val="10038"/>
                  </a:ext>
                </a:extLst>
              </a:tr>
            </a:tbl>
          </a:graphicData>
        </a:graphic>
      </p:graphicFrame>
    </p:spTree>
    <p:extLst>
      <p:ext uri="{BB962C8B-B14F-4D97-AF65-F5344CB8AC3E}">
        <p14:creationId xmlns:p14="http://schemas.microsoft.com/office/powerpoint/2010/main" val="6300263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Difficulty for pricing young private target</a:t>
            </a:r>
          </a:p>
        </p:txBody>
      </p:sp>
      <p:sp>
        <p:nvSpPr>
          <p:cNvPr id="3" name="Content Placeholder 2"/>
          <p:cNvSpPr>
            <a:spLocks noGrp="1"/>
          </p:cNvSpPr>
          <p:nvPr>
            <p:ph idx="1"/>
          </p:nvPr>
        </p:nvSpPr>
        <p:spPr/>
        <p:txBody>
          <a:bodyPr>
            <a:normAutofit/>
          </a:bodyPr>
          <a:lstStyle/>
          <a:p>
            <a:r>
              <a:rPr lang="en-US" sz="2000" dirty="0"/>
              <a:t>“Valuations of Twitter by (Wharton Professor) Taylor’s students ranged from $500 million to $33.7 billion, showing how difficult it is to gauge a company that has no history of earnings reports and a business model that remains largely unproven. “This is an art, not a science,” Taylor notes. “Even forecasting revenue out for five years is incredibly difficult.””</a:t>
            </a:r>
          </a:p>
          <a:p>
            <a:r>
              <a:rPr lang="en-US" sz="2000" dirty="0"/>
              <a:t>This shows that the use of the DCF method can be challenging.</a:t>
            </a:r>
          </a:p>
          <a:p>
            <a:r>
              <a:rPr lang="en-US" sz="2000" dirty="0"/>
              <a:t>Source: http://</a:t>
            </a:r>
            <a:r>
              <a:rPr lang="en-US" sz="2000" dirty="0" err="1"/>
              <a:t>knowledge.wharton.upenn.edu</a:t>
            </a:r>
            <a:r>
              <a:rPr lang="en-US" sz="2000" dirty="0"/>
              <a:t>/article/twitter-</a:t>
            </a:r>
            <a:r>
              <a:rPr lang="en-US" sz="2000" dirty="0" err="1"/>
              <a:t>whats</a:t>
            </a:r>
            <a:r>
              <a:rPr lang="en-US" sz="2000" dirty="0"/>
              <a:t>-worth/</a:t>
            </a:r>
          </a:p>
        </p:txBody>
      </p:sp>
    </p:spTree>
    <p:extLst>
      <p:ext uri="{BB962C8B-B14F-4D97-AF65-F5344CB8AC3E}">
        <p14:creationId xmlns:p14="http://schemas.microsoft.com/office/powerpoint/2010/main" val="171721457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Twitter pricing/valuation history</a:t>
            </a:r>
          </a:p>
        </p:txBody>
      </p:sp>
      <p:sp>
        <p:nvSpPr>
          <p:cNvPr id="3" name="Content Placeholder 2"/>
          <p:cNvSpPr>
            <a:spLocks noGrp="1"/>
          </p:cNvSpPr>
          <p:nvPr>
            <p:ph idx="1"/>
          </p:nvPr>
        </p:nvSpPr>
        <p:spPr/>
        <p:txBody>
          <a:bodyPr/>
          <a:lstStyle/>
          <a:p>
            <a:r>
              <a:rPr lang="en-US" dirty="0"/>
              <a:t>10/03/2013, filed S-1, no price range</a:t>
            </a:r>
          </a:p>
          <a:p>
            <a:r>
              <a:rPr lang="en-US" dirty="0"/>
              <a:t>10/15/2013, filed S-1/A, no price range</a:t>
            </a:r>
          </a:p>
          <a:p>
            <a:r>
              <a:rPr lang="en-US" dirty="0"/>
              <a:t>10/22/2013, filed S-1/A, no price range</a:t>
            </a:r>
          </a:p>
          <a:p>
            <a:r>
              <a:rPr lang="en-US" dirty="0"/>
              <a:t>10/24/2013, filed S-1/A, $17-$20 price range</a:t>
            </a:r>
          </a:p>
          <a:p>
            <a:r>
              <a:rPr lang="en-US" dirty="0"/>
              <a:t>10/25/2013-11/01/2013, roadshow</a:t>
            </a:r>
          </a:p>
          <a:p>
            <a:r>
              <a:rPr lang="en-US" dirty="0"/>
              <a:t>11/04/2013, filed S-1/A, $23-$25 price range</a:t>
            </a:r>
          </a:p>
          <a:p>
            <a:r>
              <a:rPr lang="en-US" dirty="0"/>
              <a:t>11/06/2013, SEC issued notice of effectiveness</a:t>
            </a:r>
          </a:p>
          <a:p>
            <a:r>
              <a:rPr lang="en-US" dirty="0"/>
              <a:t>11/07/2013, IPO day with IPO offer price set at $26 per share</a:t>
            </a:r>
          </a:p>
        </p:txBody>
      </p:sp>
    </p:spTree>
    <p:extLst>
      <p:ext uri="{BB962C8B-B14F-4D97-AF65-F5344CB8AC3E}">
        <p14:creationId xmlns:p14="http://schemas.microsoft.com/office/powerpoint/2010/main" val="178448644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Long-term underperformance</a:t>
            </a:r>
            <a:br>
              <a:rPr lang="en-US" sz="3200" dirty="0"/>
            </a:br>
            <a:r>
              <a:rPr lang="en-US" sz="3200" dirty="0"/>
              <a:t>(as of 11/2017, lost more than 50%)</a:t>
            </a:r>
          </a:p>
        </p:txBody>
      </p:sp>
      <p:pic>
        <p:nvPicPr>
          <p:cNvPr id="5" name="Content Placeholder 4"/>
          <p:cNvPicPr>
            <a:picLocks noGrp="1" noChangeAspect="1"/>
          </p:cNvPicPr>
          <p:nvPr>
            <p:ph idx="1"/>
          </p:nvPr>
        </p:nvPicPr>
        <p:blipFill rotWithShape="1">
          <a:blip r:embed="rId2"/>
          <a:srcRect t="5733" r="245"/>
          <a:stretch/>
        </p:blipFill>
        <p:spPr>
          <a:xfrm>
            <a:off x="2592925" y="1905000"/>
            <a:ext cx="7646345" cy="4797249"/>
          </a:xfrm>
          <a:prstGeom prst="rect">
            <a:avLst/>
          </a:prstGeom>
        </p:spPr>
      </p:pic>
    </p:spTree>
    <p:extLst>
      <p:ext uri="{BB962C8B-B14F-4D97-AF65-F5344CB8AC3E}">
        <p14:creationId xmlns:p14="http://schemas.microsoft.com/office/powerpoint/2010/main" val="2401272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Mr. IPO on Facebook IPO</a:t>
            </a:r>
          </a:p>
        </p:txBody>
      </p:sp>
      <p:sp>
        <p:nvSpPr>
          <p:cNvPr id="3" name="Content Placeholder 2"/>
          <p:cNvSpPr>
            <a:spLocks noGrp="1"/>
          </p:cNvSpPr>
          <p:nvPr>
            <p:ph idx="1"/>
          </p:nvPr>
        </p:nvSpPr>
        <p:spPr/>
        <p:txBody>
          <a:bodyPr>
            <a:normAutofit/>
          </a:bodyPr>
          <a:lstStyle/>
          <a:p>
            <a:r>
              <a:rPr lang="en-US" sz="2000" dirty="0"/>
              <a:t>https://</a:t>
            </a:r>
            <a:r>
              <a:rPr lang="en-US" sz="2000" dirty="0" err="1"/>
              <a:t>www.youtube.com</a:t>
            </a:r>
            <a:r>
              <a:rPr lang="en-US" sz="2000" dirty="0"/>
              <a:t>/</a:t>
            </a:r>
            <a:r>
              <a:rPr lang="en-US" sz="2000" dirty="0" err="1"/>
              <a:t>watch?v</a:t>
            </a:r>
            <a:r>
              <a:rPr lang="en-US" sz="2000" dirty="0"/>
              <a:t>=zAvPnHEf9-I</a:t>
            </a:r>
          </a:p>
        </p:txBody>
      </p:sp>
    </p:spTree>
    <p:extLst>
      <p:ext uri="{BB962C8B-B14F-4D97-AF65-F5344CB8AC3E}">
        <p14:creationId xmlns:p14="http://schemas.microsoft.com/office/powerpoint/2010/main" val="1124236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a:t>
            </a:r>
          </a:p>
        </p:txBody>
      </p:sp>
      <p:sp>
        <p:nvSpPr>
          <p:cNvPr id="3" name="Content Placeholder 2"/>
          <p:cNvSpPr>
            <a:spLocks noGrp="1"/>
          </p:cNvSpPr>
          <p:nvPr>
            <p:ph idx="1"/>
          </p:nvPr>
        </p:nvSpPr>
        <p:spPr/>
        <p:txBody>
          <a:bodyPr/>
          <a:lstStyle/>
          <a:p>
            <a:pPr marL="342900" lvl="1" indent="-342900"/>
            <a:r>
              <a:rPr lang="en-US" sz="2000" dirty="0"/>
              <a:t>For the IPO of Ferretti (an Italian yacht producer), it was difficult for the underwriter to identify a good number of yacht manufacturing comparable companies.  </a:t>
            </a:r>
          </a:p>
          <a:p>
            <a:pPr marL="342900" lvl="1" indent="-342900"/>
            <a:r>
              <a:rPr lang="en-US" sz="2000" dirty="0"/>
              <a:t>At the end, the underwriter chose the following 4 </a:t>
            </a:r>
            <a:r>
              <a:rPr lang="en-US" sz="2000" dirty="0" err="1"/>
              <a:t>comparables</a:t>
            </a:r>
            <a:r>
              <a:rPr lang="en-US" sz="2000" dirty="0"/>
              <a:t>: Rodriguez Group (yacht), </a:t>
            </a:r>
            <a:r>
              <a:rPr lang="en-US" sz="2000" dirty="0" err="1"/>
              <a:t>Beneteau</a:t>
            </a:r>
            <a:r>
              <a:rPr lang="en-US" sz="2000" dirty="0"/>
              <a:t> (yacht), Ducati, and Porsche. </a:t>
            </a:r>
          </a:p>
          <a:p>
            <a:pPr marL="342900" lvl="1" indent="-342900"/>
            <a:endParaRPr lang="en-US" sz="1800" dirty="0"/>
          </a:p>
          <a:p>
            <a:endParaRPr lang="en-US" dirty="0"/>
          </a:p>
        </p:txBody>
      </p:sp>
    </p:spTree>
    <p:extLst>
      <p:ext uri="{BB962C8B-B14F-4D97-AF65-F5344CB8AC3E}">
        <p14:creationId xmlns:p14="http://schemas.microsoft.com/office/powerpoint/2010/main" val="11426548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DCF based on alternative CF measures</a:t>
            </a:r>
          </a:p>
        </p:txBody>
      </p:sp>
      <p:sp>
        <p:nvSpPr>
          <p:cNvPr id="3" name="Content Placeholder 2"/>
          <p:cNvSpPr>
            <a:spLocks noGrp="1"/>
          </p:cNvSpPr>
          <p:nvPr>
            <p:ph idx="1"/>
          </p:nvPr>
        </p:nvSpPr>
        <p:spPr>
          <a:xfrm>
            <a:off x="2589212" y="1678075"/>
            <a:ext cx="8915400" cy="4923692"/>
          </a:xfrm>
        </p:spPr>
        <p:txBody>
          <a:bodyPr>
            <a:normAutofit lnSpcReduction="10000"/>
          </a:bodyPr>
          <a:lstStyle/>
          <a:p>
            <a:r>
              <a:rPr lang="en-US" dirty="0"/>
              <a:t>The DCF discussions we have so far are based on FCFs (FCFFs: cash flows to the firm; unlevered cash flows) with the use of WACC as the discount rate.</a:t>
            </a:r>
          </a:p>
          <a:p>
            <a:r>
              <a:rPr lang="en-US" dirty="0"/>
              <a:t>For some targets, the implementation of the FCF model can be problematic.</a:t>
            </a:r>
          </a:p>
          <a:p>
            <a:r>
              <a:rPr lang="en-US" dirty="0"/>
              <a:t>The most notable example is the pricing of financial services firms, such as </a:t>
            </a:r>
            <a:r>
              <a:rPr lang="en-US" dirty="0">
                <a:solidFill>
                  <a:srgbClr val="0070C0"/>
                </a:solidFill>
              </a:rPr>
              <a:t>banks </a:t>
            </a:r>
            <a:r>
              <a:rPr lang="en-US" dirty="0"/>
              <a:t>and </a:t>
            </a:r>
            <a:r>
              <a:rPr lang="en-US" dirty="0">
                <a:solidFill>
                  <a:srgbClr val="0070C0"/>
                </a:solidFill>
              </a:rPr>
              <a:t>insurance companies</a:t>
            </a:r>
            <a:r>
              <a:rPr lang="en-US" dirty="0"/>
              <a:t>.</a:t>
            </a:r>
          </a:p>
          <a:p>
            <a:r>
              <a:rPr lang="en-US" dirty="0"/>
              <a:t>For this set of firms, a DCF model based on </a:t>
            </a:r>
            <a:r>
              <a:rPr lang="en-US" dirty="0">
                <a:solidFill>
                  <a:srgbClr val="0070C0"/>
                </a:solidFill>
              </a:rPr>
              <a:t>payouts</a:t>
            </a:r>
            <a:r>
              <a:rPr lang="en-US" dirty="0"/>
              <a:t> to shareholders is more user friendly.</a:t>
            </a:r>
          </a:p>
          <a:p>
            <a:r>
              <a:rPr lang="en-US" dirty="0"/>
              <a:t>When we discount future expected total payouts to shareholders (</a:t>
            </a:r>
            <a:r>
              <a:rPr lang="en-US" dirty="0">
                <a:solidFill>
                  <a:srgbClr val="0070C0"/>
                </a:solidFill>
              </a:rPr>
              <a:t>cash dividends + share repurchase</a:t>
            </a:r>
            <a:r>
              <a:rPr lang="en-US" dirty="0"/>
              <a:t>), we need to use the </a:t>
            </a:r>
            <a:r>
              <a:rPr lang="en-US" dirty="0">
                <a:solidFill>
                  <a:srgbClr val="0070C0"/>
                </a:solidFill>
              </a:rPr>
              <a:t>cost of equity </a:t>
            </a:r>
            <a:r>
              <a:rPr lang="en-US" dirty="0"/>
              <a:t>(not WACC) as the discount rate.</a:t>
            </a:r>
          </a:p>
          <a:p>
            <a:r>
              <a:rPr lang="en-US" dirty="0"/>
              <a:t>The total payout model is an augmented version of the DDM, and is used to reflect the stylized fact that modern firms/banks often use share repurchase as a substitute for cash dividends.</a:t>
            </a:r>
          </a:p>
          <a:p>
            <a:r>
              <a:rPr lang="en-US" dirty="0" err="1"/>
              <a:t>Straehl</a:t>
            </a:r>
            <a:r>
              <a:rPr lang="en-US" dirty="0"/>
              <a:t> and </a:t>
            </a:r>
            <a:r>
              <a:rPr lang="en-US" dirty="0" err="1"/>
              <a:t>ibbotson</a:t>
            </a:r>
            <a:r>
              <a:rPr lang="en-US" dirty="0"/>
              <a:t> (2015) find that the total payout model performs better than the DDM model.</a:t>
            </a:r>
          </a:p>
          <a:p>
            <a:endParaRPr lang="en-US" dirty="0"/>
          </a:p>
        </p:txBody>
      </p:sp>
    </p:spTree>
    <p:extLst>
      <p:ext uri="{BB962C8B-B14F-4D97-AF65-F5344CB8AC3E}">
        <p14:creationId xmlns:p14="http://schemas.microsoft.com/office/powerpoint/2010/main" val="4354625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a:t>
            </a:r>
          </a:p>
        </p:txBody>
      </p:sp>
      <p:sp>
        <p:nvSpPr>
          <p:cNvPr id="3" name="Content Placeholder 2"/>
          <p:cNvSpPr>
            <a:spLocks noGrp="1"/>
          </p:cNvSpPr>
          <p:nvPr>
            <p:ph idx="1"/>
          </p:nvPr>
        </p:nvSpPr>
        <p:spPr/>
        <p:txBody>
          <a:bodyPr>
            <a:normAutofit/>
          </a:bodyPr>
          <a:lstStyle/>
          <a:p>
            <a:r>
              <a:rPr lang="en-US" sz="2000" dirty="0"/>
              <a:t>The debt for a financial service firm is more akin to raw material than to a source of capital.</a:t>
            </a:r>
          </a:p>
          <a:p>
            <a:r>
              <a:rPr lang="en-US" sz="2000" dirty="0"/>
              <a:t>Capital at financial service firms are often narrowly defined as only equity capital, particularly by regulatory authorities.</a:t>
            </a:r>
          </a:p>
          <a:p>
            <a:r>
              <a:rPr lang="en-US" sz="2000" dirty="0"/>
              <a:t>Thus the notion of cost of capital and enterprise value may be meaningless for a financial service firm as a result.</a:t>
            </a:r>
          </a:p>
          <a:p>
            <a:r>
              <a:rPr lang="en-US" sz="2000" dirty="0"/>
              <a:t>Measuring free cash flows for financial service firms can also be very difficult because reinvestment is mainly driven by increase in net working capital, whereas change in net working capital is large and volatile for this industry.</a:t>
            </a:r>
          </a:p>
        </p:txBody>
      </p:sp>
    </p:spTree>
    <p:extLst>
      <p:ext uri="{BB962C8B-B14F-4D97-AF65-F5344CB8AC3E}">
        <p14:creationId xmlns:p14="http://schemas.microsoft.com/office/powerpoint/2010/main" val="4365111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Multiples for bank valuation</a:t>
            </a:r>
          </a:p>
        </p:txBody>
      </p:sp>
      <p:sp>
        <p:nvSpPr>
          <p:cNvPr id="3" name="Content Placeholder 2"/>
          <p:cNvSpPr>
            <a:spLocks noGrp="1"/>
          </p:cNvSpPr>
          <p:nvPr>
            <p:ph idx="1"/>
          </p:nvPr>
        </p:nvSpPr>
        <p:spPr>
          <a:xfrm>
            <a:off x="2589212" y="2133599"/>
            <a:ext cx="8915400" cy="4299857"/>
          </a:xfrm>
        </p:spPr>
        <p:txBody>
          <a:bodyPr>
            <a:normAutofit lnSpcReduction="10000"/>
          </a:bodyPr>
          <a:lstStyle/>
          <a:p>
            <a:r>
              <a:rPr lang="en-US" sz="2000" dirty="0"/>
              <a:t>By the same token, multiples used for bank valuation tend not to be EV multiples (say EV/EBITDA).</a:t>
            </a:r>
          </a:p>
          <a:p>
            <a:r>
              <a:rPr lang="en-US" sz="2000" dirty="0"/>
              <a:t>Equity multiples, such as </a:t>
            </a:r>
            <a:r>
              <a:rPr lang="en-US" sz="2000" dirty="0">
                <a:solidFill>
                  <a:srgbClr val="0070C0"/>
                </a:solidFill>
              </a:rPr>
              <a:t>P/E</a:t>
            </a:r>
            <a:r>
              <a:rPr lang="en-US" sz="2000" dirty="0"/>
              <a:t> or </a:t>
            </a:r>
            <a:r>
              <a:rPr lang="en-US" sz="2000" dirty="0">
                <a:solidFill>
                  <a:srgbClr val="0070C0"/>
                </a:solidFill>
              </a:rPr>
              <a:t>price/book </a:t>
            </a:r>
            <a:r>
              <a:rPr lang="en-US" sz="2000" dirty="0"/>
              <a:t>multiple, are traditionally used for bank valuation.</a:t>
            </a:r>
          </a:p>
          <a:p>
            <a:r>
              <a:rPr lang="en-US" sz="2000" dirty="0"/>
              <a:t>Price/book = market value of equity/book value of equity.</a:t>
            </a:r>
          </a:p>
          <a:p>
            <a:r>
              <a:rPr lang="en-US" sz="2000" dirty="0"/>
              <a:t>Note that financial service firm’s assets are mostly securities; their book values are often marked to market and very close to market values.</a:t>
            </a:r>
          </a:p>
          <a:p>
            <a:r>
              <a:rPr lang="en-US" sz="2000" dirty="0"/>
              <a:t>Thus, the P/E and price/book multiples of financial service firms are quite different from those of non-financial service firms.</a:t>
            </a:r>
          </a:p>
          <a:p>
            <a:r>
              <a:rPr lang="en-US" sz="2000" dirty="0"/>
              <a:t>In other words, the trading comps (that is, comparable comps) and transactions comps of a bank (insurance company) should/must be banks (insurance companies) as well.</a:t>
            </a:r>
          </a:p>
        </p:txBody>
      </p:sp>
    </p:spTree>
    <p:extLst>
      <p:ext uri="{BB962C8B-B14F-4D97-AF65-F5344CB8AC3E}">
        <p14:creationId xmlns:p14="http://schemas.microsoft.com/office/powerpoint/2010/main" val="3785420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1F05E-01D1-E144-AFFA-BEFFCBBD81B6}"/>
              </a:ext>
            </a:extLst>
          </p:cNvPr>
          <p:cNvSpPr>
            <a:spLocks noGrp="1"/>
          </p:cNvSpPr>
          <p:nvPr>
            <p:ph type="title"/>
          </p:nvPr>
        </p:nvSpPr>
        <p:spPr/>
        <p:txBody>
          <a:bodyPr>
            <a:normAutofit fontScale="90000"/>
          </a:bodyPr>
          <a:lstStyle/>
          <a:p>
            <a:r>
              <a:rPr lang="en-US" dirty="0"/>
              <a:t>Another method: Use regression to price Wesco Insurance’s P/E based on ROE</a:t>
            </a:r>
          </a:p>
        </p:txBody>
      </p:sp>
      <p:pic>
        <p:nvPicPr>
          <p:cNvPr id="5" name="Content Placeholder 4">
            <a:extLst>
              <a:ext uri="{FF2B5EF4-FFF2-40B4-BE49-F238E27FC236}">
                <a16:creationId xmlns:a16="http://schemas.microsoft.com/office/drawing/2014/main" id="{D58D296D-C5CE-9947-B39E-509C70502E0F}"/>
              </a:ext>
            </a:extLst>
          </p:cNvPr>
          <p:cNvPicPr>
            <a:picLocks noGrp="1" noChangeAspect="1"/>
          </p:cNvPicPr>
          <p:nvPr>
            <p:ph idx="1"/>
          </p:nvPr>
        </p:nvPicPr>
        <p:blipFill>
          <a:blip r:embed="rId2"/>
          <a:stretch>
            <a:fillRect/>
          </a:stretch>
        </p:blipFill>
        <p:spPr>
          <a:xfrm>
            <a:off x="2592925" y="1992087"/>
            <a:ext cx="8911687" cy="4669970"/>
          </a:xfrm>
        </p:spPr>
      </p:pic>
    </p:spTree>
    <p:extLst>
      <p:ext uri="{BB962C8B-B14F-4D97-AF65-F5344CB8AC3E}">
        <p14:creationId xmlns:p14="http://schemas.microsoft.com/office/powerpoint/2010/main" val="20413432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Precedent transactions method</a:t>
            </a:r>
          </a:p>
        </p:txBody>
      </p:sp>
      <p:sp>
        <p:nvSpPr>
          <p:cNvPr id="3" name="Content Placeholder 2"/>
          <p:cNvSpPr>
            <a:spLocks noGrp="1"/>
          </p:cNvSpPr>
          <p:nvPr>
            <p:ph idx="1"/>
          </p:nvPr>
        </p:nvSpPr>
        <p:spPr>
          <a:xfrm>
            <a:off x="2589212" y="1545771"/>
            <a:ext cx="8915400" cy="5096189"/>
          </a:xfrm>
        </p:spPr>
        <p:txBody>
          <a:bodyPr>
            <a:noAutofit/>
          </a:bodyPr>
          <a:lstStyle/>
          <a:p>
            <a:r>
              <a:rPr lang="en-US" sz="2000" dirty="0"/>
              <a:t>In addition to the DCF method that we have discussed so far, bankers may also use the precedent transactions method (also called “</a:t>
            </a:r>
            <a:r>
              <a:rPr lang="en-US" sz="2000" dirty="0">
                <a:solidFill>
                  <a:srgbClr val="0070C0"/>
                </a:solidFill>
              </a:rPr>
              <a:t>precedents</a:t>
            </a:r>
            <a:r>
              <a:rPr lang="en-US" sz="2000" dirty="0"/>
              <a:t>,” “</a:t>
            </a:r>
            <a:r>
              <a:rPr lang="en-US" sz="2000" dirty="0">
                <a:solidFill>
                  <a:srgbClr val="0070C0"/>
                </a:solidFill>
              </a:rPr>
              <a:t>deal comps</a:t>
            </a:r>
            <a:r>
              <a:rPr lang="en-US" sz="2000" dirty="0"/>
              <a:t>,” “</a:t>
            </a:r>
            <a:r>
              <a:rPr lang="en-US" sz="2000" dirty="0">
                <a:solidFill>
                  <a:srgbClr val="0070C0"/>
                </a:solidFill>
              </a:rPr>
              <a:t>transactions comps</a:t>
            </a:r>
            <a:r>
              <a:rPr lang="en-US" sz="2000" dirty="0"/>
              <a:t>,” “</a:t>
            </a:r>
            <a:r>
              <a:rPr lang="en-US" sz="2000" dirty="0">
                <a:solidFill>
                  <a:srgbClr val="0070C0"/>
                </a:solidFill>
              </a:rPr>
              <a:t>M&amp;A comps</a:t>
            </a:r>
            <a:r>
              <a:rPr lang="en-US" sz="2000" dirty="0"/>
              <a:t>”) for pending transactions (e.g., M&amp;As).</a:t>
            </a:r>
          </a:p>
          <a:p>
            <a:r>
              <a:rPr lang="en-US" sz="2000" dirty="0"/>
              <a:t>The pricing/valuation multiples/ratios used should have the following general form: the numerator is a measure of market price/value (e.g., price per share, market capitalization, EV, equity value, etc.) at time t, and the denominator is an accounting measure ideally in the </a:t>
            </a:r>
            <a:r>
              <a:rPr lang="en-US" sz="2000" dirty="0">
                <a:solidFill>
                  <a:srgbClr val="0070C0"/>
                </a:solidFill>
              </a:rPr>
              <a:t>next twelve months </a:t>
            </a:r>
            <a:r>
              <a:rPr lang="en-US" sz="2000" dirty="0"/>
              <a:t>(e.g., earnings per share, book value of equity, EBITDA, etc.); i.e., looking-ahead.  But note that quite many banks use </a:t>
            </a:r>
            <a:r>
              <a:rPr lang="en-US" sz="2000" dirty="0">
                <a:solidFill>
                  <a:srgbClr val="0070C0"/>
                </a:solidFill>
              </a:rPr>
              <a:t>trailing twelve months </a:t>
            </a:r>
            <a:r>
              <a:rPr lang="en-US" sz="2000" dirty="0"/>
              <a:t>denominator.  Be careful here.</a:t>
            </a:r>
          </a:p>
          <a:p>
            <a:r>
              <a:rPr lang="en-US" sz="2000" dirty="0"/>
              <a:t>Most popular pricing multiples: </a:t>
            </a:r>
            <a:r>
              <a:rPr lang="en-US" sz="2000" dirty="0">
                <a:solidFill>
                  <a:srgbClr val="0070C0"/>
                </a:solidFill>
              </a:rPr>
              <a:t>EV/EBITDA</a:t>
            </a:r>
            <a:r>
              <a:rPr lang="en-US" sz="2000" dirty="0"/>
              <a:t>, </a:t>
            </a:r>
            <a:r>
              <a:rPr lang="en-US" sz="2000" dirty="0">
                <a:solidFill>
                  <a:srgbClr val="0070C0"/>
                </a:solidFill>
              </a:rPr>
              <a:t>EV/EBIT</a:t>
            </a:r>
            <a:r>
              <a:rPr lang="en-US" sz="2000" dirty="0"/>
              <a:t>, </a:t>
            </a:r>
            <a:r>
              <a:rPr lang="en-US" sz="2000" dirty="0">
                <a:solidFill>
                  <a:srgbClr val="0070C0"/>
                </a:solidFill>
              </a:rPr>
              <a:t>EV/revenue </a:t>
            </a:r>
            <a:r>
              <a:rPr lang="en-US" sz="2000" dirty="0">
                <a:solidFill>
                  <a:schemeClr val="tx1"/>
                </a:solidFill>
              </a:rPr>
              <a:t>(young tech)</a:t>
            </a:r>
            <a:r>
              <a:rPr lang="en-US" sz="2000" dirty="0"/>
              <a:t>, </a:t>
            </a:r>
            <a:r>
              <a:rPr lang="en-US" sz="2000" dirty="0">
                <a:solidFill>
                  <a:srgbClr val="0070C0"/>
                </a:solidFill>
              </a:rPr>
              <a:t>EV/users </a:t>
            </a:r>
            <a:r>
              <a:rPr lang="en-US" sz="2000" dirty="0"/>
              <a:t>(internet), </a:t>
            </a:r>
            <a:r>
              <a:rPr lang="en-US" sz="2000" dirty="0">
                <a:solidFill>
                  <a:srgbClr val="0070C0"/>
                </a:solidFill>
              </a:rPr>
              <a:t>P/E </a:t>
            </a:r>
            <a:r>
              <a:rPr lang="en-US" sz="2000" dirty="0">
                <a:solidFill>
                  <a:schemeClr val="tx1"/>
                </a:solidFill>
              </a:rPr>
              <a:t>(bank)</a:t>
            </a:r>
            <a:r>
              <a:rPr lang="en-US" sz="2000" dirty="0"/>
              <a:t>, </a:t>
            </a:r>
            <a:r>
              <a:rPr lang="en-US" sz="2000" dirty="0">
                <a:solidFill>
                  <a:srgbClr val="0070C0"/>
                </a:solidFill>
              </a:rPr>
              <a:t>price/book </a:t>
            </a:r>
            <a:r>
              <a:rPr lang="en-US" sz="2000" dirty="0">
                <a:solidFill>
                  <a:schemeClr val="tx1"/>
                </a:solidFill>
              </a:rPr>
              <a:t>(bank)</a:t>
            </a:r>
            <a:r>
              <a:rPr lang="en-US" sz="2000" dirty="0"/>
              <a:t>.</a:t>
            </a:r>
          </a:p>
          <a:p>
            <a:r>
              <a:rPr lang="en-US" sz="2000" dirty="0"/>
              <a:t>This method can also be based on the premiums paid in prior M&amp;A deals.</a:t>
            </a:r>
          </a:p>
          <a:p>
            <a:endParaRPr lang="en-US" sz="2000" dirty="0"/>
          </a:p>
        </p:txBody>
      </p:sp>
    </p:spTree>
    <p:extLst>
      <p:ext uri="{BB962C8B-B14F-4D97-AF65-F5344CB8AC3E}">
        <p14:creationId xmlns:p14="http://schemas.microsoft.com/office/powerpoint/2010/main" val="124499558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transactions?</a:t>
            </a:r>
          </a:p>
        </p:txBody>
      </p:sp>
      <p:sp>
        <p:nvSpPr>
          <p:cNvPr id="3" name="Content Placeholder 2"/>
          <p:cNvSpPr>
            <a:spLocks noGrp="1"/>
          </p:cNvSpPr>
          <p:nvPr>
            <p:ph idx="1"/>
          </p:nvPr>
        </p:nvSpPr>
        <p:spPr/>
        <p:txBody>
          <a:bodyPr>
            <a:normAutofit lnSpcReduction="10000"/>
          </a:bodyPr>
          <a:lstStyle/>
          <a:p>
            <a:r>
              <a:rPr lang="en-US" sz="2000" dirty="0"/>
              <a:t>The selected precedent transactions should ideally qualify as </a:t>
            </a:r>
            <a:r>
              <a:rPr lang="en-US" sz="2000" dirty="0" err="1"/>
              <a:t>comparables</a:t>
            </a:r>
            <a:r>
              <a:rPr lang="en-US" sz="2000" dirty="0"/>
              <a:t> (i.e., in the same or a similar industry, similar growth profile, similar acquiring motivation (synergy?), pay with cash or stocks, geography, etc.).</a:t>
            </a:r>
          </a:p>
          <a:p>
            <a:r>
              <a:rPr lang="en-US" sz="2000" dirty="0"/>
              <a:t>Truly </a:t>
            </a:r>
            <a:r>
              <a:rPr lang="en-US" sz="2000" dirty="0">
                <a:solidFill>
                  <a:srgbClr val="0070C0"/>
                </a:solidFill>
              </a:rPr>
              <a:t>comparable</a:t>
            </a:r>
            <a:r>
              <a:rPr lang="en-US" sz="2000" dirty="0"/>
              <a:t> transactions are often hard to come by; it is not uncommon to consider deals in different, but related, sectors/industries.</a:t>
            </a:r>
          </a:p>
          <a:p>
            <a:r>
              <a:rPr lang="en-US" sz="2000" dirty="0"/>
              <a:t>It will be nice that most or all the selected </a:t>
            </a:r>
            <a:r>
              <a:rPr lang="en-US" sz="2000" dirty="0">
                <a:solidFill>
                  <a:srgbClr val="0070C0"/>
                </a:solidFill>
              </a:rPr>
              <a:t>recent </a:t>
            </a:r>
            <a:r>
              <a:rPr lang="en-US" sz="2000" dirty="0"/>
              <a:t>transactions are fairly recent (say &lt; 1 or 2 years) so that their experiences better reflect current market conditions.</a:t>
            </a:r>
          </a:p>
          <a:p>
            <a:r>
              <a:rPr lang="en-US" sz="2000" dirty="0"/>
              <a:t>Older deals may be used if they occurred during a similar point in the target’s business cycle or in the deal market cycle.</a:t>
            </a:r>
          </a:p>
          <a:p>
            <a:endParaRPr lang="en-US" dirty="0"/>
          </a:p>
        </p:txBody>
      </p:sp>
    </p:spTree>
    <p:extLst>
      <p:ext uri="{BB962C8B-B14F-4D97-AF65-F5344CB8AC3E}">
        <p14:creationId xmlns:p14="http://schemas.microsoft.com/office/powerpoint/2010/main" val="15938506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multiple?</a:t>
            </a:r>
          </a:p>
        </p:txBody>
      </p:sp>
      <p:sp>
        <p:nvSpPr>
          <p:cNvPr id="3" name="Content Placeholder 2"/>
          <p:cNvSpPr>
            <a:spLocks noGrp="1"/>
          </p:cNvSpPr>
          <p:nvPr>
            <p:ph idx="1"/>
          </p:nvPr>
        </p:nvSpPr>
        <p:spPr>
          <a:xfrm>
            <a:off x="2589212" y="1768510"/>
            <a:ext cx="8915400" cy="4642338"/>
          </a:xfrm>
        </p:spPr>
        <p:txBody>
          <a:bodyPr>
            <a:normAutofit/>
          </a:bodyPr>
          <a:lstStyle/>
          <a:p>
            <a:r>
              <a:rPr lang="en-US" dirty="0"/>
              <a:t>P/E and EV/EBITDA are the most popular multiples used.</a:t>
            </a:r>
          </a:p>
          <a:p>
            <a:r>
              <a:rPr lang="en-US" dirty="0"/>
              <a:t>P/E is a function of the firm’s capital structure, and is used when:</a:t>
            </a:r>
          </a:p>
          <a:p>
            <a:pPr lvl="1"/>
            <a:r>
              <a:rPr lang="en-US" dirty="0"/>
              <a:t>(1) the valuation focuses on equity value and/or share value.</a:t>
            </a:r>
          </a:p>
          <a:p>
            <a:pPr lvl="1"/>
            <a:r>
              <a:rPr lang="en-US" dirty="0"/>
              <a:t>(2) the transient components of EPS (less important to fundamental value) are small in size or stable relative to the ongoing, recurring, sustainable components of EPS.</a:t>
            </a:r>
          </a:p>
          <a:p>
            <a:pPr lvl="1"/>
            <a:r>
              <a:rPr lang="en-US" dirty="0"/>
              <a:t>(3) for comparing firms with similar levels of leverage.</a:t>
            </a:r>
          </a:p>
          <a:p>
            <a:r>
              <a:rPr lang="en-US" dirty="0"/>
              <a:t>EV/EBITDA is capital structure-neutral, and is used when:</a:t>
            </a:r>
          </a:p>
          <a:p>
            <a:pPr lvl="1"/>
            <a:r>
              <a:rPr lang="en-US" dirty="0"/>
              <a:t>(1) the valuation focuses on the value of on-going operations, which is the parameter of interest for deals such as M&amp;As.</a:t>
            </a:r>
          </a:p>
          <a:p>
            <a:pPr lvl="1"/>
            <a:r>
              <a:rPr lang="en-US" dirty="0"/>
              <a:t>(2) for comparing firms with different levels of leverage because of its neutrality.</a:t>
            </a:r>
          </a:p>
          <a:p>
            <a:pPr lvl="1"/>
            <a:r>
              <a:rPr lang="en-US" dirty="0"/>
              <a:t>(3) dealing with capital-intensive businesses that usually have large amounts of D&amp;A because, by adding back D&amp;A, EBITDA somewhat controls for differences in D&amp;A. </a:t>
            </a:r>
          </a:p>
        </p:txBody>
      </p:sp>
    </p:spTree>
    <p:extLst>
      <p:ext uri="{BB962C8B-B14F-4D97-AF65-F5344CB8AC3E}">
        <p14:creationId xmlns:p14="http://schemas.microsoft.com/office/powerpoint/2010/main" val="37906294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Overall logic about the denominator</a:t>
            </a:r>
          </a:p>
        </p:txBody>
      </p:sp>
      <p:sp>
        <p:nvSpPr>
          <p:cNvPr id="3" name="Content Placeholder 2"/>
          <p:cNvSpPr>
            <a:spLocks noGrp="1"/>
          </p:cNvSpPr>
          <p:nvPr>
            <p:ph idx="1"/>
          </p:nvPr>
        </p:nvSpPr>
        <p:spPr>
          <a:xfrm>
            <a:off x="2589212" y="2133599"/>
            <a:ext cx="8915400" cy="4508361"/>
          </a:xfrm>
        </p:spPr>
        <p:txBody>
          <a:bodyPr>
            <a:normAutofit/>
          </a:bodyPr>
          <a:lstStyle/>
          <a:p>
            <a:r>
              <a:rPr lang="en-US" dirty="0"/>
              <a:t>The choices of the denominator in terms of the income statement sequence: revenue, EBITDA, EBIT, and then earnings.</a:t>
            </a:r>
          </a:p>
          <a:p>
            <a:r>
              <a:rPr lang="en-US" dirty="0"/>
              <a:t>If there is not much impact of interest expense (due to leverage) on income generating ability among </a:t>
            </a:r>
            <a:r>
              <a:rPr lang="en-US" dirty="0" err="1"/>
              <a:t>comparables</a:t>
            </a:r>
            <a:r>
              <a:rPr lang="en-US" dirty="0"/>
              <a:t>, earnings can be used if earnings are not negative or too small because a very small denominator will make the multiple extremely high.</a:t>
            </a:r>
          </a:p>
          <a:p>
            <a:r>
              <a:rPr lang="en-US" dirty="0"/>
              <a:t>If interest expense makes </a:t>
            </a:r>
            <a:r>
              <a:rPr lang="en-US" dirty="0" err="1"/>
              <a:t>comparables</a:t>
            </a:r>
            <a:r>
              <a:rPr lang="en-US" dirty="0"/>
              <a:t> actually not-that-comparable, EBIT should be considered so long as D&amp;A do not have much impact and EBIT is positive and not too small.</a:t>
            </a:r>
          </a:p>
          <a:p>
            <a:r>
              <a:rPr lang="en-US" dirty="0"/>
              <a:t>If D&amp;A make </a:t>
            </a:r>
            <a:r>
              <a:rPr lang="en-US" dirty="0" err="1"/>
              <a:t>comparables</a:t>
            </a:r>
            <a:r>
              <a:rPr lang="en-US" dirty="0"/>
              <a:t> actually not-that-comparable, EBITDA should be considered so long as EBITDA are positive and not too small.</a:t>
            </a:r>
          </a:p>
          <a:p>
            <a:r>
              <a:rPr lang="en-US" dirty="0"/>
              <a:t>Revenue is often chosen as the last resort because it is not a good measure of income or cash flow generating ability. </a:t>
            </a:r>
          </a:p>
        </p:txBody>
      </p:sp>
    </p:spTree>
    <p:extLst>
      <p:ext uri="{BB962C8B-B14F-4D97-AF65-F5344CB8AC3E}">
        <p14:creationId xmlns:p14="http://schemas.microsoft.com/office/powerpoint/2010/main" val="67171893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Q&amp;As</a:t>
            </a:r>
          </a:p>
        </p:txBody>
      </p:sp>
      <p:sp>
        <p:nvSpPr>
          <p:cNvPr id="3" name="Content Placeholder 2"/>
          <p:cNvSpPr>
            <a:spLocks noGrp="1"/>
          </p:cNvSpPr>
          <p:nvPr>
            <p:ph idx="1"/>
          </p:nvPr>
        </p:nvSpPr>
        <p:spPr/>
        <p:txBody>
          <a:bodyPr>
            <a:normAutofit/>
          </a:bodyPr>
          <a:lstStyle/>
          <a:p>
            <a:r>
              <a:rPr lang="en-US" sz="2000" dirty="0"/>
              <a:t>Q: When would you use a revenue multiple instead of an earnings multiple?</a:t>
            </a:r>
          </a:p>
          <a:p>
            <a:r>
              <a:rPr lang="en-US" sz="2000" dirty="0"/>
              <a:t>A: When the firm has negative earnings or an earnings very close to zero.</a:t>
            </a:r>
          </a:p>
          <a:p>
            <a:r>
              <a:rPr lang="en-US" sz="2000" dirty="0"/>
              <a:t>Q: How would you value a company with no revenue?</a:t>
            </a:r>
          </a:p>
          <a:p>
            <a:r>
              <a:rPr lang="en-US" sz="2000" dirty="0"/>
              <a:t>A: For pre-revenue tech firms, (active) user multiple can be used, such as EV/users.  For DCF method, this makes the valuation more challenging.  You would need to estimate when the firm would start to generate revenue and then its amount afterwards.  The projection period can be very long.</a:t>
            </a:r>
          </a:p>
        </p:txBody>
      </p:sp>
    </p:spTree>
    <p:extLst>
      <p:ext uri="{BB962C8B-B14F-4D97-AF65-F5344CB8AC3E}">
        <p14:creationId xmlns:p14="http://schemas.microsoft.com/office/powerpoint/2010/main" val="179150985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9BFD6-7913-EE4C-B514-16E46805CC34}"/>
              </a:ext>
            </a:extLst>
          </p:cNvPr>
          <p:cNvSpPr>
            <a:spLocks noGrp="1"/>
          </p:cNvSpPr>
          <p:nvPr>
            <p:ph type="title"/>
          </p:nvPr>
        </p:nvSpPr>
        <p:spPr/>
        <p:txBody>
          <a:bodyPr/>
          <a:lstStyle/>
          <a:p>
            <a:r>
              <a:rPr lang="en-US" dirty="0"/>
              <a:t>Recent IPO and its users and revenue </a:t>
            </a:r>
          </a:p>
        </p:txBody>
      </p:sp>
      <p:sp>
        <p:nvSpPr>
          <p:cNvPr id="3" name="Content Placeholder 2">
            <a:extLst>
              <a:ext uri="{FF2B5EF4-FFF2-40B4-BE49-F238E27FC236}">
                <a16:creationId xmlns:a16="http://schemas.microsoft.com/office/drawing/2014/main" id="{9C70DEDD-F91D-6F40-91C5-5D157E96F29D}"/>
              </a:ext>
            </a:extLst>
          </p:cNvPr>
          <p:cNvSpPr>
            <a:spLocks noGrp="1"/>
          </p:cNvSpPr>
          <p:nvPr>
            <p:ph idx="1"/>
          </p:nvPr>
        </p:nvSpPr>
        <p:spPr/>
        <p:txBody>
          <a:bodyPr>
            <a:normAutofit lnSpcReduction="10000"/>
          </a:bodyPr>
          <a:lstStyle/>
          <a:p>
            <a:r>
              <a:rPr lang="en-US" sz="2000" dirty="0">
                <a:solidFill>
                  <a:srgbClr val="FF0000"/>
                </a:solidFill>
              </a:rPr>
              <a:t>Snapchat</a:t>
            </a:r>
            <a:r>
              <a:rPr lang="en-US" sz="2000" dirty="0"/>
              <a:t> slips in Q1 to its </a:t>
            </a:r>
            <a:r>
              <a:rPr lang="en-US" sz="2000" dirty="0">
                <a:solidFill>
                  <a:srgbClr val="FF0000"/>
                </a:solidFill>
              </a:rPr>
              <a:t>slowest user growth </a:t>
            </a:r>
            <a:r>
              <a:rPr lang="en-US" sz="2000" dirty="0"/>
              <a:t>rate ever, </a:t>
            </a:r>
            <a:r>
              <a:rPr lang="en-US" sz="2000" dirty="0">
                <a:solidFill>
                  <a:srgbClr val="FF0000"/>
                </a:solidFill>
              </a:rPr>
              <a:t>shares fall </a:t>
            </a:r>
            <a:r>
              <a:rPr lang="en-US" sz="2000" dirty="0"/>
              <a:t>15%.</a:t>
            </a:r>
          </a:p>
          <a:p>
            <a:r>
              <a:rPr lang="en-US" sz="2000" dirty="0"/>
              <a:t>Snapchat face-planted in its Q1 2018 earnings report amidst a rocky redesign and sustained competition from Facebook, unable to keep up its comeback from last quarter. Snapchat reached only 191 million daily active users, up from 187 million, with its growth rate sinking to 2.13 percent -- its slowest ever, compared to 5.05 percent in Q4 and a disastrous 2.9 percent in Q3. It pulled in $230.7 million in revenue with an adjusted EPS loss of $0.17. That's compared to Wall Street's estimates of $244.5 million in revenue and an adjusted </a:t>
            </a:r>
            <a:r>
              <a:rPr lang="en-US" sz="2000" dirty="0">
                <a:solidFill>
                  <a:srgbClr val="FF0000"/>
                </a:solidFill>
              </a:rPr>
              <a:t>EPS</a:t>
            </a:r>
            <a:r>
              <a:rPr lang="en-US" sz="2000" dirty="0"/>
              <a:t> </a:t>
            </a:r>
            <a:r>
              <a:rPr lang="en-US" sz="2000" dirty="0">
                <a:solidFill>
                  <a:srgbClr val="FF0000"/>
                </a:solidFill>
              </a:rPr>
              <a:t>loss</a:t>
            </a:r>
            <a:r>
              <a:rPr lang="en-US" sz="2000" dirty="0"/>
              <a:t> of $0.16.</a:t>
            </a:r>
          </a:p>
          <a:p>
            <a:r>
              <a:rPr lang="en-US" sz="2000" dirty="0"/>
              <a:t>Source: TechCrunch, 05/01/2018</a:t>
            </a:r>
          </a:p>
        </p:txBody>
      </p:sp>
    </p:spTree>
    <p:extLst>
      <p:ext uri="{BB962C8B-B14F-4D97-AF65-F5344CB8AC3E}">
        <p14:creationId xmlns:p14="http://schemas.microsoft.com/office/powerpoint/2010/main" val="606436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Q&amp;As</a:t>
            </a:r>
          </a:p>
        </p:txBody>
      </p:sp>
      <p:sp>
        <p:nvSpPr>
          <p:cNvPr id="3" name="Content Placeholder 2"/>
          <p:cNvSpPr>
            <a:spLocks noGrp="1"/>
          </p:cNvSpPr>
          <p:nvPr>
            <p:ph idx="1"/>
          </p:nvPr>
        </p:nvSpPr>
        <p:spPr/>
        <p:txBody>
          <a:bodyPr>
            <a:normAutofit/>
          </a:bodyPr>
          <a:lstStyle/>
          <a:p>
            <a:r>
              <a:rPr lang="en-US" sz="2000" dirty="0"/>
              <a:t>Q: Please provide an example of how would you choose comparable companies.</a:t>
            </a:r>
          </a:p>
          <a:p>
            <a:r>
              <a:rPr lang="en-US" sz="2000" dirty="0"/>
              <a:t>A: Screen: timber companies with over $100 million in revenue.</a:t>
            </a:r>
          </a:p>
        </p:txBody>
      </p:sp>
    </p:spTree>
    <p:extLst>
      <p:ext uri="{BB962C8B-B14F-4D97-AF65-F5344CB8AC3E}">
        <p14:creationId xmlns:p14="http://schemas.microsoft.com/office/powerpoint/2010/main" val="144671323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Q&amp;As</a:t>
            </a:r>
          </a:p>
        </p:txBody>
      </p:sp>
      <p:sp>
        <p:nvSpPr>
          <p:cNvPr id="3" name="Content Placeholder 2"/>
          <p:cNvSpPr>
            <a:spLocks noGrp="1"/>
          </p:cNvSpPr>
          <p:nvPr>
            <p:ph idx="1"/>
          </p:nvPr>
        </p:nvSpPr>
        <p:spPr/>
        <p:txBody>
          <a:bodyPr/>
          <a:lstStyle/>
          <a:p>
            <a:r>
              <a:rPr lang="en-US" sz="2000" dirty="0"/>
              <a:t>Q: Please provide me an example of how would you choose/screen precedent transactions.</a:t>
            </a:r>
          </a:p>
          <a:p>
            <a:r>
              <a:rPr lang="en-US" sz="2000" dirty="0"/>
              <a:t>A: Screen: airlines M&amp;A deals over the past 2 years with over $1 billion in revenue in the U.S.</a:t>
            </a:r>
          </a:p>
          <a:p>
            <a:endParaRPr lang="en-US" dirty="0"/>
          </a:p>
        </p:txBody>
      </p:sp>
    </p:spTree>
    <p:extLst>
      <p:ext uri="{BB962C8B-B14F-4D97-AF65-F5344CB8AC3E}">
        <p14:creationId xmlns:p14="http://schemas.microsoft.com/office/powerpoint/2010/main" val="212233434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valuation</a:t>
            </a:r>
          </a:p>
        </p:txBody>
      </p:sp>
      <p:sp>
        <p:nvSpPr>
          <p:cNvPr id="3" name="Content Placeholder 2"/>
          <p:cNvSpPr>
            <a:spLocks noGrp="1"/>
          </p:cNvSpPr>
          <p:nvPr>
            <p:ph idx="1"/>
          </p:nvPr>
        </p:nvSpPr>
        <p:spPr>
          <a:xfrm>
            <a:off x="2589212" y="1808702"/>
            <a:ext cx="8915400" cy="4521760"/>
          </a:xfrm>
        </p:spPr>
        <p:txBody>
          <a:bodyPr>
            <a:noAutofit/>
          </a:bodyPr>
          <a:lstStyle/>
          <a:p>
            <a:r>
              <a:rPr lang="en-US" i="1" dirty="0"/>
              <a:t>Share Value = Median (or average) Precedent Transactions P/E Multiple * Target’s EPS</a:t>
            </a:r>
          </a:p>
          <a:p>
            <a:r>
              <a:rPr lang="en-US" i="1" dirty="0"/>
              <a:t>EV = Median (or average) Precedent Transactions EV/EBITDA Multiple * Target’s EBITDA</a:t>
            </a:r>
          </a:p>
          <a:p>
            <a:r>
              <a:rPr lang="en-US" dirty="0"/>
              <a:t>Median can be a better measure of central location than average when multiples have extreme outliers.</a:t>
            </a:r>
          </a:p>
          <a:p>
            <a:r>
              <a:rPr lang="en-US" dirty="0"/>
              <a:t>Example: Suppose that the EV/EBITDA multiples from 5 recent transactions are 8.0, 7.2, 6.9, 8.3, and 7.7.  The median is 7.7. </a:t>
            </a:r>
          </a:p>
          <a:p>
            <a:r>
              <a:rPr lang="en-US" dirty="0"/>
              <a:t>Some bankers use the average; in this case, it is 7.62.  </a:t>
            </a:r>
          </a:p>
          <a:p>
            <a:r>
              <a:rPr lang="en-US" dirty="0"/>
              <a:t>The target’s forward-looking NTM EBITDA is $100 million.</a:t>
            </a:r>
          </a:p>
          <a:p>
            <a:r>
              <a:rPr lang="en-US" dirty="0"/>
              <a:t>The estimate for the target’s EV is then: 7.7 * $100 million = $770 million.  ($762 million if the average is used)</a:t>
            </a:r>
          </a:p>
          <a:p>
            <a:r>
              <a:rPr lang="en-US" dirty="0"/>
              <a:t>The sharks at </a:t>
            </a:r>
            <a:r>
              <a:rPr lang="en-US" dirty="0">
                <a:solidFill>
                  <a:srgbClr val="0070C0"/>
                </a:solidFill>
              </a:rPr>
              <a:t>Shark Tank </a:t>
            </a:r>
            <a:r>
              <a:rPr lang="en-US" dirty="0"/>
              <a:t>typically use this type of back-of-the-envelope calculation to arrive at their pricing quickly.</a:t>
            </a:r>
          </a:p>
        </p:txBody>
      </p:sp>
    </p:spTree>
    <p:extLst>
      <p:ext uri="{BB962C8B-B14F-4D97-AF65-F5344CB8AC3E}">
        <p14:creationId xmlns:p14="http://schemas.microsoft.com/office/powerpoint/2010/main" val="130851706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comparable companies method</a:t>
            </a:r>
          </a:p>
        </p:txBody>
      </p:sp>
      <p:sp>
        <p:nvSpPr>
          <p:cNvPr id="3" name="Content Placeholder 2"/>
          <p:cNvSpPr>
            <a:spLocks noGrp="1"/>
          </p:cNvSpPr>
          <p:nvPr>
            <p:ph idx="1"/>
          </p:nvPr>
        </p:nvSpPr>
        <p:spPr>
          <a:xfrm>
            <a:off x="2589212" y="1718267"/>
            <a:ext cx="8915400" cy="4541855"/>
          </a:xfrm>
        </p:spPr>
        <p:txBody>
          <a:bodyPr>
            <a:normAutofit lnSpcReduction="10000"/>
          </a:bodyPr>
          <a:lstStyle/>
          <a:p>
            <a:r>
              <a:rPr lang="en-US" sz="2000" dirty="0"/>
              <a:t>In addition to the DCF method and the precedent transactions method, the third main method for valuation is the comparable companies method (also called “</a:t>
            </a:r>
            <a:r>
              <a:rPr lang="en-US" sz="2000" dirty="0">
                <a:solidFill>
                  <a:srgbClr val="0070C0"/>
                </a:solidFill>
              </a:rPr>
              <a:t>comps</a:t>
            </a:r>
            <a:r>
              <a:rPr lang="en-US" sz="2000" dirty="0"/>
              <a:t>,” “</a:t>
            </a:r>
            <a:r>
              <a:rPr lang="en-US" sz="2000" dirty="0">
                <a:solidFill>
                  <a:srgbClr val="0070C0"/>
                </a:solidFill>
              </a:rPr>
              <a:t>trading comps</a:t>
            </a:r>
            <a:r>
              <a:rPr lang="en-US" sz="2000" dirty="0"/>
              <a:t>”).</a:t>
            </a:r>
          </a:p>
          <a:p>
            <a:r>
              <a:rPr lang="en-US" sz="2000" dirty="0"/>
              <a:t>The comparable companies method is very similar to the precedent transactions method.</a:t>
            </a:r>
          </a:p>
          <a:p>
            <a:r>
              <a:rPr lang="en-US" sz="2000" dirty="0"/>
              <a:t>The only difference is that the precedent transaction method uses the purchase/deal prices of prior deals whereas the comparable companies method use </a:t>
            </a:r>
            <a:r>
              <a:rPr lang="en-US" sz="2000" dirty="0">
                <a:solidFill>
                  <a:srgbClr val="0070C0"/>
                </a:solidFill>
              </a:rPr>
              <a:t>stock market (trading) prices </a:t>
            </a:r>
            <a:r>
              <a:rPr lang="en-US" sz="2000" dirty="0"/>
              <a:t>that are absent of deals.</a:t>
            </a:r>
          </a:p>
          <a:p>
            <a:r>
              <a:rPr lang="en-US" sz="2000" dirty="0"/>
              <a:t>The comparable companies method often use the following multiples: P/E, EV/EBITDA, P/BV, EV/revenue, EV/EBIT, EV/users (internet).</a:t>
            </a:r>
          </a:p>
          <a:p>
            <a:r>
              <a:rPr lang="en-US" sz="2000" dirty="0"/>
              <a:t>The long term average EV/EBITDA for S&amp;P 500 </a:t>
            </a:r>
            <a:r>
              <a:rPr lang="en-US" sz="2000"/>
              <a:t>is around 10.</a:t>
            </a:r>
            <a:endParaRPr lang="en-US" sz="2000" dirty="0"/>
          </a:p>
        </p:txBody>
      </p:sp>
    </p:spTree>
    <p:extLst>
      <p:ext uri="{BB962C8B-B14F-4D97-AF65-F5344CB8AC3E}">
        <p14:creationId xmlns:p14="http://schemas.microsoft.com/office/powerpoint/2010/main" val="21259132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valuation</a:t>
            </a:r>
          </a:p>
        </p:txBody>
      </p:sp>
      <p:sp>
        <p:nvSpPr>
          <p:cNvPr id="3" name="Content Placeholder 2"/>
          <p:cNvSpPr>
            <a:spLocks noGrp="1"/>
          </p:cNvSpPr>
          <p:nvPr>
            <p:ph idx="1"/>
          </p:nvPr>
        </p:nvSpPr>
        <p:spPr>
          <a:xfrm>
            <a:off x="2589212" y="1547447"/>
            <a:ext cx="8915400" cy="5124658"/>
          </a:xfrm>
        </p:spPr>
        <p:txBody>
          <a:bodyPr>
            <a:noAutofit/>
          </a:bodyPr>
          <a:lstStyle/>
          <a:p>
            <a:r>
              <a:rPr lang="en-US" i="1" dirty="0"/>
              <a:t>Share Value = Median (or average) Comparable Companies P/E Multiple * (1 </a:t>
            </a:r>
            <a:r>
              <a:rPr lang="mr-IN" i="1" dirty="0"/>
              <a:t>–</a:t>
            </a:r>
            <a:r>
              <a:rPr lang="en-US" i="1" dirty="0"/>
              <a:t> Private Discount) * Target’s EPS</a:t>
            </a:r>
          </a:p>
          <a:p>
            <a:r>
              <a:rPr lang="en-US" dirty="0"/>
              <a:t>Private discount can have a value of zero or a positive value bounded by zero and one.</a:t>
            </a:r>
          </a:p>
          <a:p>
            <a:r>
              <a:rPr lang="en-US" i="1" dirty="0"/>
              <a:t>EV = Median (or average) Comparable Companies EV/EBITDA Multiple * (1 </a:t>
            </a:r>
            <a:r>
              <a:rPr lang="mr-IN" i="1" dirty="0"/>
              <a:t>–</a:t>
            </a:r>
            <a:r>
              <a:rPr lang="en-US" i="1" dirty="0"/>
              <a:t> Private Discount) * Target’s EBITDA</a:t>
            </a:r>
          </a:p>
          <a:p>
            <a:r>
              <a:rPr lang="en-US" dirty="0"/>
              <a:t>Example: Suppose that a private individual investor is thinking about buying 10% of the shares of a private firm. </a:t>
            </a:r>
          </a:p>
          <a:p>
            <a:r>
              <a:rPr lang="en-US" dirty="0"/>
              <a:t>The PEs from 5 publicly traded comparable companies are 12.0, 10.2, 13.8, 12.7, and 11.3.  The median is 12.0. </a:t>
            </a:r>
          </a:p>
          <a:p>
            <a:r>
              <a:rPr lang="en-US" dirty="0"/>
              <a:t>The target’s forward-looking NTM EPS is $1.5.</a:t>
            </a:r>
          </a:p>
          <a:p>
            <a:r>
              <a:rPr lang="en-US" dirty="0"/>
              <a:t>Since this is a private target owned by a private individual investor, she applies a discount of 20% on trading comps multiples.</a:t>
            </a:r>
          </a:p>
          <a:p>
            <a:r>
              <a:rPr lang="en-US" dirty="0"/>
              <a:t>The estimate for the target’s share value is then: 12.0 * (1 </a:t>
            </a:r>
            <a:r>
              <a:rPr lang="mr-IN" dirty="0"/>
              <a:t>–</a:t>
            </a:r>
            <a:r>
              <a:rPr lang="en-US" dirty="0"/>
              <a:t> 0.2) * $1.5  = $14.4 per share. </a:t>
            </a:r>
          </a:p>
        </p:txBody>
      </p:sp>
    </p:spTree>
    <p:extLst>
      <p:ext uri="{BB962C8B-B14F-4D97-AF65-F5344CB8AC3E}">
        <p14:creationId xmlns:p14="http://schemas.microsoft.com/office/powerpoint/2010/main" val="102159638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Trading comps vs. deal comps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589212" y="1748413"/>
                <a:ext cx="8915400" cy="4622242"/>
              </a:xfrm>
            </p:spPr>
            <p:txBody>
              <a:bodyPr>
                <a:normAutofit fontScale="92500" lnSpcReduction="20000"/>
              </a:bodyPr>
              <a:lstStyle/>
              <a:p>
                <a:r>
                  <a:rPr lang="en-US" sz="2000" dirty="0"/>
                  <a:t>Note that the valuation from the </a:t>
                </a:r>
                <a:r>
                  <a:rPr lang="en-US" sz="2000" dirty="0">
                    <a:solidFill>
                      <a:srgbClr val="0070C0"/>
                    </a:solidFill>
                  </a:rPr>
                  <a:t>precedent transactions </a:t>
                </a:r>
                <a:r>
                  <a:rPr lang="en-US" sz="2000" dirty="0"/>
                  <a:t>method is </a:t>
                </a:r>
                <a:r>
                  <a:rPr lang="en-US" sz="2000" dirty="0">
                    <a:solidFill>
                      <a:srgbClr val="0070C0"/>
                    </a:solidFill>
                  </a:rPr>
                  <a:t>usually higher </a:t>
                </a:r>
                <a:r>
                  <a:rPr lang="en-US" sz="2000" dirty="0"/>
                  <a:t>than that from the comparable companies method.</a:t>
                </a:r>
              </a:p>
              <a:p>
                <a:r>
                  <a:rPr lang="en-US" sz="2000" dirty="0"/>
                  <a:t>That is, for the same industry, precedents’ median multiple (say 20</a:t>
                </a:r>
                <a14:m>
                  <m:oMath xmlns:m="http://schemas.openxmlformats.org/officeDocument/2006/math">
                    <m:r>
                      <a:rPr lang="en-US" sz="2000" i="1" smtClean="0">
                        <a:latin typeface="Cambria Math" charset="0"/>
                        <a:ea typeface="Cambria Math" charset="0"/>
                        <a:cs typeface="Cambria Math" charset="0"/>
                      </a:rPr>
                      <m:t>×</m:t>
                    </m:r>
                  </m:oMath>
                </a14:m>
                <a:r>
                  <a:rPr lang="en-US" sz="2000" dirty="0"/>
                  <a:t> P/E) is often higher than comps’ median multiple (say 16</a:t>
                </a:r>
                <a14:m>
                  <m:oMath xmlns:m="http://schemas.openxmlformats.org/officeDocument/2006/math">
                    <m:r>
                      <a:rPr lang="en-US" sz="2000" i="1">
                        <a:latin typeface="Cambria Math" charset="0"/>
                        <a:ea typeface="Cambria Math" charset="0"/>
                        <a:cs typeface="Cambria Math" charset="0"/>
                      </a:rPr>
                      <m:t>×</m:t>
                    </m:r>
                  </m:oMath>
                </a14:m>
                <a:r>
                  <a:rPr lang="en-US" sz="2000" dirty="0"/>
                  <a:t> P/E)</a:t>
                </a:r>
              </a:p>
              <a:p>
                <a:r>
                  <a:rPr lang="en-US" sz="2000" dirty="0"/>
                  <a:t>An obvious reason is the </a:t>
                </a:r>
                <a:r>
                  <a:rPr lang="en-US" sz="2000" dirty="0">
                    <a:solidFill>
                      <a:srgbClr val="0070C0"/>
                    </a:solidFill>
                  </a:rPr>
                  <a:t>deal</a:t>
                </a:r>
                <a:r>
                  <a:rPr lang="en-US" sz="2000" dirty="0"/>
                  <a:t> prices often contain </a:t>
                </a:r>
                <a:r>
                  <a:rPr lang="en-US" sz="2000" dirty="0">
                    <a:solidFill>
                      <a:srgbClr val="0070C0"/>
                    </a:solidFill>
                  </a:rPr>
                  <a:t>control</a:t>
                </a:r>
                <a:r>
                  <a:rPr lang="en-US" sz="2000" dirty="0"/>
                  <a:t> premium of M&amp;As.</a:t>
                </a:r>
              </a:p>
              <a:p>
                <a:r>
                  <a:rPr lang="en-US" sz="2000" dirty="0"/>
                  <a:t>Another reason is that strategic buyers (that is, those in the same industry) often have the opportunity to realize synergies via M&amp;As, which leads to a higher ability to pay higher purchase/deal prices.</a:t>
                </a:r>
              </a:p>
              <a:p>
                <a:r>
                  <a:rPr lang="en-US" sz="2000" dirty="0"/>
                  <a:t>A third possible reason is due to the possibility that a private target discount may be applicable when the comparable companies method is based on publicly traded “</a:t>
                </a:r>
                <a:r>
                  <a:rPr lang="en-US" sz="2000" dirty="0" err="1"/>
                  <a:t>comparables</a:t>
                </a:r>
                <a:r>
                  <a:rPr lang="en-US" sz="2000" dirty="0"/>
                  <a:t>.” (they are actually not that comparable)</a:t>
                </a:r>
              </a:p>
              <a:p>
                <a:r>
                  <a:rPr lang="en-US" sz="2000" dirty="0"/>
                  <a:t>Note that the factor of (1 </a:t>
                </a:r>
                <a:r>
                  <a:rPr lang="mr-IN" sz="2000" dirty="0"/>
                  <a:t>–</a:t>
                </a:r>
                <a:r>
                  <a:rPr lang="en-US" sz="2000" dirty="0"/>
                  <a:t> private discount) tends not to be used for the precedent transactions method in M&amp;As because the targets are typically delisted and turn into private entities.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589212" y="1748413"/>
                <a:ext cx="8915400" cy="4622242"/>
              </a:xfrm>
              <a:blipFill>
                <a:blip r:embed="rId2"/>
                <a:stretch>
                  <a:fillRect l="-712" t="-1918" r="-1140"/>
                </a:stretch>
              </a:blipFill>
            </p:spPr>
            <p:txBody>
              <a:bodyPr/>
              <a:lstStyle/>
              <a:p>
                <a:r>
                  <a:rPr lang="en-US">
                    <a:noFill/>
                  </a:rPr>
                  <a:t> </a:t>
                </a:r>
              </a:p>
            </p:txBody>
          </p:sp>
        </mc:Fallback>
      </mc:AlternateContent>
    </p:spTree>
    <p:extLst>
      <p:ext uri="{BB962C8B-B14F-4D97-AF65-F5344CB8AC3E}">
        <p14:creationId xmlns:p14="http://schemas.microsoft.com/office/powerpoint/2010/main" val="54282154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Twitter IPO and multiples</a:t>
            </a:r>
          </a:p>
        </p:txBody>
      </p:sp>
      <p:sp>
        <p:nvSpPr>
          <p:cNvPr id="3" name="Content Placeholder 2"/>
          <p:cNvSpPr>
            <a:spLocks noGrp="1"/>
          </p:cNvSpPr>
          <p:nvPr>
            <p:ph idx="1"/>
          </p:nvPr>
        </p:nvSpPr>
        <p:spPr>
          <a:xfrm>
            <a:off x="2589212" y="1808703"/>
            <a:ext cx="8915400" cy="4330840"/>
          </a:xfrm>
        </p:spPr>
        <p:txBody>
          <a:bodyPr>
            <a:normAutofit/>
          </a:bodyPr>
          <a:lstStyle/>
          <a:p>
            <a:r>
              <a:rPr lang="en-US" dirty="0"/>
              <a:t>Bob Peck, SunTrust’s ace web analyst, on what </a:t>
            </a:r>
            <a:r>
              <a:rPr lang="en-US" dirty="0">
                <a:solidFill>
                  <a:srgbClr val="FF0000"/>
                </a:solidFill>
              </a:rPr>
              <a:t>Twitter</a:t>
            </a:r>
            <a:r>
              <a:rPr lang="en-US" dirty="0"/>
              <a:t> IPO looks like vs the peers:</a:t>
            </a:r>
          </a:p>
          <a:p>
            <a:r>
              <a:rPr lang="en-US" dirty="0"/>
              <a:t>“The $14b implied market cap at the high end of the current range would indicate an Enterprise Value of ~$12b. This would imply only </a:t>
            </a:r>
            <a:r>
              <a:rPr lang="en-US" dirty="0">
                <a:solidFill>
                  <a:srgbClr val="FF0000"/>
                </a:solidFill>
              </a:rPr>
              <a:t>10x</a:t>
            </a:r>
            <a:r>
              <a:rPr lang="en-US" dirty="0"/>
              <a:t> and 6x </a:t>
            </a:r>
            <a:r>
              <a:rPr lang="en-US" dirty="0">
                <a:solidFill>
                  <a:srgbClr val="FF0000"/>
                </a:solidFill>
              </a:rPr>
              <a:t>EV/Revenue multiples </a:t>
            </a:r>
            <a:r>
              <a:rPr lang="en-US" dirty="0"/>
              <a:t>for 2014 and 2015 respectively. This would be in contrast to the average of other similar fast growers like </a:t>
            </a:r>
            <a:r>
              <a:rPr lang="en-US" dirty="0">
                <a:solidFill>
                  <a:srgbClr val="FF0000"/>
                </a:solidFill>
              </a:rPr>
              <a:t>Facebook</a:t>
            </a:r>
            <a:r>
              <a:rPr lang="en-US" dirty="0"/>
              <a:t>, </a:t>
            </a:r>
            <a:r>
              <a:rPr lang="en-US" dirty="0">
                <a:solidFill>
                  <a:srgbClr val="FF0000"/>
                </a:solidFill>
              </a:rPr>
              <a:t>LinkedIn</a:t>
            </a:r>
            <a:r>
              <a:rPr lang="en-US" dirty="0"/>
              <a:t>, </a:t>
            </a:r>
            <a:r>
              <a:rPr lang="en-US" dirty="0">
                <a:solidFill>
                  <a:srgbClr val="FF0000"/>
                </a:solidFill>
              </a:rPr>
              <a:t>Yelp</a:t>
            </a:r>
            <a:r>
              <a:rPr lang="en-US" dirty="0"/>
              <a:t>, and </a:t>
            </a:r>
            <a:r>
              <a:rPr lang="en-US" dirty="0">
                <a:solidFill>
                  <a:srgbClr val="FF0000"/>
                </a:solidFill>
              </a:rPr>
              <a:t>Zillow</a:t>
            </a:r>
            <a:r>
              <a:rPr lang="en-US" dirty="0"/>
              <a:t> of ~</a:t>
            </a:r>
            <a:r>
              <a:rPr lang="en-US" dirty="0">
                <a:solidFill>
                  <a:srgbClr val="FF0000"/>
                </a:solidFill>
              </a:rPr>
              <a:t>17x</a:t>
            </a:r>
            <a:r>
              <a:rPr lang="en-US" dirty="0"/>
              <a:t> current EV/Revenue multiples.”</a:t>
            </a:r>
          </a:p>
          <a:p>
            <a:r>
              <a:rPr lang="en-US" dirty="0"/>
              <a:t>Bob thinks the $17 to $20 range we’re hearing about is probably overly conservative and that we’ll probably see something closer to $24 (implying a $17 billion market cap).</a:t>
            </a:r>
          </a:p>
          <a:p>
            <a:r>
              <a:rPr lang="en-US" dirty="0"/>
              <a:t>Source: http://</a:t>
            </a:r>
            <a:r>
              <a:rPr lang="en-US" dirty="0" err="1"/>
              <a:t>thereformedbroker.com</a:t>
            </a:r>
            <a:r>
              <a:rPr lang="en-US" dirty="0"/>
              <a:t>/2013/10/25/twitters-valuation-vs-peer-group-stocks/</a:t>
            </a:r>
            <a:br>
              <a:rPr lang="en-US" dirty="0"/>
            </a:br>
            <a:r>
              <a:rPr lang="en-US" dirty="0"/>
              <a:t> </a:t>
            </a:r>
          </a:p>
        </p:txBody>
      </p:sp>
    </p:spTree>
    <p:extLst>
      <p:ext uri="{BB962C8B-B14F-4D97-AF65-F5344CB8AC3E}">
        <p14:creationId xmlns:p14="http://schemas.microsoft.com/office/powerpoint/2010/main" val="202310062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valuation methods</a:t>
            </a:r>
          </a:p>
        </p:txBody>
      </p:sp>
      <p:sp>
        <p:nvSpPr>
          <p:cNvPr id="3" name="Content Placeholder 2"/>
          <p:cNvSpPr>
            <a:spLocks noGrp="1"/>
          </p:cNvSpPr>
          <p:nvPr>
            <p:ph idx="1"/>
          </p:nvPr>
        </p:nvSpPr>
        <p:spPr>
          <a:xfrm>
            <a:off x="2589212" y="1905000"/>
            <a:ext cx="8915400" cy="4666622"/>
          </a:xfrm>
        </p:spPr>
        <p:txBody>
          <a:bodyPr>
            <a:normAutofit lnSpcReduction="10000"/>
          </a:bodyPr>
          <a:lstStyle/>
          <a:p>
            <a:r>
              <a:rPr lang="en-US" sz="2000" dirty="0"/>
              <a:t>For M&amp;As, we will introduce other valuation methods during the second half of the semester, such as the APV model, the LBO model, premium analysis, etc.</a:t>
            </a:r>
          </a:p>
          <a:p>
            <a:r>
              <a:rPr lang="en-US" sz="2000" dirty="0"/>
              <a:t>There are also other valuation methods for specialized situations. </a:t>
            </a:r>
          </a:p>
          <a:p>
            <a:r>
              <a:rPr lang="en-US" sz="2000" dirty="0"/>
              <a:t>The liquidation method: used for a distressed firm facing the possibility of liquidation in which the value of equity is the difference between asset sale net proceeds and liabilities provided the difference has a positive value.  Note that all equity valuation estimates, including the liquidation value estimate, are non-negative due to limited liability.</a:t>
            </a:r>
          </a:p>
          <a:p>
            <a:r>
              <a:rPr lang="en-US" sz="2000" dirty="0"/>
              <a:t>The sum-of-the-parts method: used for a conglomerate firm that has different, seemingly unrelated divisions, such as GE.  Use different sets of trading </a:t>
            </a:r>
            <a:r>
              <a:rPr lang="en-US" sz="2000" dirty="0" err="1"/>
              <a:t>comparables</a:t>
            </a:r>
            <a:r>
              <a:rPr lang="en-US" sz="2000" dirty="0"/>
              <a:t>, precedent transactions, WACC and growth rate for each division’s valuation separately.  Then add them together and obtain the combined value.</a:t>
            </a:r>
          </a:p>
          <a:p>
            <a:endParaRPr lang="en-US" dirty="0"/>
          </a:p>
        </p:txBody>
      </p:sp>
    </p:spTree>
    <p:extLst>
      <p:ext uri="{BB962C8B-B14F-4D97-AF65-F5344CB8AC3E}">
        <p14:creationId xmlns:p14="http://schemas.microsoft.com/office/powerpoint/2010/main" val="4621526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Q&amp;As</a:t>
            </a:r>
          </a:p>
        </p:txBody>
      </p:sp>
      <p:sp>
        <p:nvSpPr>
          <p:cNvPr id="3" name="Content Placeholder 2"/>
          <p:cNvSpPr>
            <a:spLocks noGrp="1"/>
          </p:cNvSpPr>
          <p:nvPr>
            <p:ph idx="1"/>
          </p:nvPr>
        </p:nvSpPr>
        <p:spPr>
          <a:xfrm>
            <a:off x="2589212" y="2019718"/>
            <a:ext cx="8915400" cy="4481565"/>
          </a:xfrm>
        </p:spPr>
        <p:txBody>
          <a:bodyPr>
            <a:normAutofit/>
          </a:bodyPr>
          <a:lstStyle/>
          <a:p>
            <a:r>
              <a:rPr lang="en-US" sz="2000" dirty="0"/>
              <a:t>Q: What are the 3 main methods of valuation?</a:t>
            </a:r>
          </a:p>
          <a:p>
            <a:r>
              <a:rPr lang="en-US" sz="2000" dirty="0"/>
              <a:t>A: The DCF method, the precedent transactions method, and the comparable companies method.</a:t>
            </a:r>
          </a:p>
          <a:p>
            <a:r>
              <a:rPr lang="en-US" sz="2000" dirty="0"/>
              <a:t>Q: Why do we use so many different valuation methods?</a:t>
            </a:r>
          </a:p>
          <a:p>
            <a:r>
              <a:rPr lang="en-US" sz="2000" dirty="0"/>
              <a:t>A: No method is perfect.  Multiple methods are used to diversify away idiosyncratic estimation/valuation errors, and to provide various perspectives.</a:t>
            </a:r>
          </a:p>
          <a:p>
            <a:r>
              <a:rPr lang="en-US" sz="2000" dirty="0"/>
              <a:t>Q: When would the use of the DCF method be problematic and challenging?</a:t>
            </a:r>
          </a:p>
          <a:p>
            <a:r>
              <a:rPr lang="en-US" sz="2000" dirty="0"/>
              <a:t>A: When the firm has negative, unstable, or unpredictable FCFs and it is not clear about when FCFs will turn positive (e.g., very young high-tech, bio-tech, etc.).</a:t>
            </a:r>
          </a:p>
        </p:txBody>
      </p:sp>
    </p:spTree>
    <p:extLst>
      <p:ext uri="{BB962C8B-B14F-4D97-AF65-F5344CB8AC3E}">
        <p14:creationId xmlns:p14="http://schemas.microsoft.com/office/powerpoint/2010/main" val="46984962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Q&amp;As</a:t>
            </a:r>
          </a:p>
        </p:txBody>
      </p:sp>
      <p:sp>
        <p:nvSpPr>
          <p:cNvPr id="3" name="Content Placeholder 2"/>
          <p:cNvSpPr>
            <a:spLocks noGrp="1"/>
          </p:cNvSpPr>
          <p:nvPr>
            <p:ph idx="1"/>
          </p:nvPr>
        </p:nvSpPr>
        <p:spPr/>
        <p:txBody>
          <a:bodyPr>
            <a:normAutofit/>
          </a:bodyPr>
          <a:lstStyle/>
          <a:p>
            <a:r>
              <a:rPr lang="en-US" sz="2000" dirty="0"/>
              <a:t>Q: How do you use the three main valuation methods to conclude value?</a:t>
            </a:r>
          </a:p>
          <a:p>
            <a:r>
              <a:rPr lang="en-US" sz="2000" dirty="0"/>
              <a:t>A: A valuation range is estimated for each of the three methods.  Then they are </a:t>
            </a:r>
            <a:r>
              <a:rPr lang="en-US" sz="2000" dirty="0">
                <a:solidFill>
                  <a:srgbClr val="0070C0"/>
                </a:solidFill>
              </a:rPr>
              <a:t>triangulated </a:t>
            </a:r>
            <a:r>
              <a:rPr lang="en-US" sz="2000" dirty="0"/>
              <a:t>into a chart, maybe along with reference prices such as an offer price from an acquirer.  Some bankers call this type of chart a “</a:t>
            </a:r>
            <a:r>
              <a:rPr lang="en-US" sz="2000" dirty="0">
                <a:solidFill>
                  <a:srgbClr val="0070C0"/>
                </a:solidFill>
              </a:rPr>
              <a:t>football field” chart</a:t>
            </a:r>
            <a:r>
              <a:rPr lang="en-US" sz="2000" dirty="0"/>
              <a:t>.</a:t>
            </a:r>
          </a:p>
        </p:txBody>
      </p:sp>
    </p:spTree>
    <p:extLst>
      <p:ext uri="{BB962C8B-B14F-4D97-AF65-F5344CB8AC3E}">
        <p14:creationId xmlns:p14="http://schemas.microsoft.com/office/powerpoint/2010/main" val="160107860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Triangulation</a:t>
            </a:r>
          </a:p>
        </p:txBody>
      </p:sp>
      <p:pic>
        <p:nvPicPr>
          <p:cNvPr id="4" name="Content Placeholder 3"/>
          <p:cNvPicPr>
            <a:picLocks noGrp="1" noChangeAspect="1"/>
          </p:cNvPicPr>
          <p:nvPr>
            <p:ph idx="1"/>
          </p:nvPr>
        </p:nvPicPr>
        <p:blipFill rotWithShape="1">
          <a:blip r:embed="rId2"/>
          <a:srcRect l="24026" t="8954" r="13071" b="12857"/>
          <a:stretch/>
        </p:blipFill>
        <p:spPr>
          <a:xfrm>
            <a:off x="2753247" y="1758462"/>
            <a:ext cx="8591341" cy="4873450"/>
          </a:xfrm>
          <a:prstGeom prst="rect">
            <a:avLst/>
          </a:prstGeom>
        </p:spPr>
      </p:pic>
    </p:spTree>
    <p:extLst>
      <p:ext uri="{BB962C8B-B14F-4D97-AF65-F5344CB8AC3E}">
        <p14:creationId xmlns:p14="http://schemas.microsoft.com/office/powerpoint/2010/main" val="108936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 key performance drivers</a:t>
            </a:r>
          </a:p>
        </p:txBody>
      </p:sp>
      <p:sp>
        <p:nvSpPr>
          <p:cNvPr id="3" name="Content Placeholder 2"/>
          <p:cNvSpPr>
            <a:spLocks noGrp="1"/>
          </p:cNvSpPr>
          <p:nvPr>
            <p:ph idx="1"/>
          </p:nvPr>
        </p:nvSpPr>
        <p:spPr/>
        <p:txBody>
          <a:bodyPr>
            <a:normAutofit/>
          </a:bodyPr>
          <a:lstStyle/>
          <a:p>
            <a:r>
              <a:rPr lang="en-US" sz="2000" dirty="0"/>
              <a:t>The MD&amp;A section of the 10-K and 10-Q often provide relevant information.</a:t>
            </a:r>
          </a:p>
          <a:p>
            <a:r>
              <a:rPr lang="en-US" sz="2000" dirty="0"/>
              <a:t>Equity research reports provide additional perspectives.</a:t>
            </a:r>
          </a:p>
          <a:p>
            <a:r>
              <a:rPr lang="en-US" sz="2000" dirty="0"/>
              <a:t>The drivers can be </a:t>
            </a:r>
            <a:r>
              <a:rPr lang="en-US" sz="2000" dirty="0">
                <a:solidFill>
                  <a:srgbClr val="0070C0"/>
                </a:solidFill>
              </a:rPr>
              <a:t>internal</a:t>
            </a:r>
            <a:r>
              <a:rPr lang="en-US" sz="2000" dirty="0"/>
              <a:t>: new facilities/stores, new products/services, R&amp;D, new customer contracts, improved efficiency.</a:t>
            </a:r>
          </a:p>
          <a:p>
            <a:r>
              <a:rPr lang="en-US" sz="2000" dirty="0"/>
              <a:t>The drivers can be </a:t>
            </a:r>
            <a:r>
              <a:rPr lang="en-US" sz="2000" dirty="0">
                <a:solidFill>
                  <a:srgbClr val="0070C0"/>
                </a:solidFill>
              </a:rPr>
              <a:t>external</a:t>
            </a:r>
            <a:r>
              <a:rPr lang="en-US" sz="2000" dirty="0"/>
              <a:t>: acquisitions, market consolidation, strong or weak GDP growth outlook, regulatory changes.</a:t>
            </a:r>
          </a:p>
        </p:txBody>
      </p:sp>
    </p:spTree>
    <p:extLst>
      <p:ext uri="{BB962C8B-B14F-4D97-AF65-F5344CB8AC3E}">
        <p14:creationId xmlns:p14="http://schemas.microsoft.com/office/powerpoint/2010/main" val="195944539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Q&amp;As</a:t>
            </a:r>
          </a:p>
        </p:txBody>
      </p:sp>
      <p:sp>
        <p:nvSpPr>
          <p:cNvPr id="3" name="Content Placeholder 2"/>
          <p:cNvSpPr>
            <a:spLocks noGrp="1"/>
          </p:cNvSpPr>
          <p:nvPr>
            <p:ph idx="1"/>
          </p:nvPr>
        </p:nvSpPr>
        <p:spPr>
          <a:xfrm>
            <a:off x="2589212" y="2133600"/>
            <a:ext cx="8915400" cy="4206910"/>
          </a:xfrm>
        </p:spPr>
        <p:txBody>
          <a:bodyPr>
            <a:normAutofit lnSpcReduction="10000"/>
          </a:bodyPr>
          <a:lstStyle/>
          <a:p>
            <a:r>
              <a:rPr lang="en-US" dirty="0"/>
              <a:t>Q: Why not the use a multiple such as Equity Value/EBITDA, rather than EV/EBITDA?</a:t>
            </a:r>
          </a:p>
          <a:p>
            <a:r>
              <a:rPr lang="en-US" dirty="0"/>
              <a:t>A: You want to match apples with apples (denominator vs. numerator): EBITDA is available to both shareholders and debtholders, whereas equity value is the value only to shareholders.  In contrast, EV/EBITDA has a better match because EV is the value of the ongoing operations to both shareholders and debtholders.</a:t>
            </a:r>
          </a:p>
          <a:p>
            <a:r>
              <a:rPr lang="en-US" dirty="0"/>
              <a:t>Q: Which of the following ratios make sense: EV/FCFF, EV/FCFE, Equity Value/FCFF, and Equity Value/FCFE.</a:t>
            </a:r>
          </a:p>
          <a:p>
            <a:r>
              <a:rPr lang="en-US" dirty="0"/>
              <a:t>A: EV/FCFF and Equity Value/FCFE.</a:t>
            </a:r>
          </a:p>
          <a:p>
            <a:r>
              <a:rPr lang="en-US" dirty="0"/>
              <a:t>Q: Would you use Equity Value/Revenue multiple?</a:t>
            </a:r>
          </a:p>
          <a:p>
            <a:r>
              <a:rPr lang="en-US" dirty="0"/>
              <a:t>A: In general, no.  EV/Revenue makes better sense.  The only possible exception is when EV is negative and equity value is positive.</a:t>
            </a:r>
          </a:p>
        </p:txBody>
      </p:sp>
    </p:spTree>
    <p:extLst>
      <p:ext uri="{BB962C8B-B14F-4D97-AF65-F5344CB8AC3E}">
        <p14:creationId xmlns:p14="http://schemas.microsoft.com/office/powerpoint/2010/main" val="79084718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Q&amp;As</a:t>
            </a:r>
          </a:p>
        </p:txBody>
      </p:sp>
      <p:sp>
        <p:nvSpPr>
          <p:cNvPr id="3" name="Content Placeholder 2"/>
          <p:cNvSpPr>
            <a:spLocks noGrp="1"/>
          </p:cNvSpPr>
          <p:nvPr>
            <p:ph idx="1"/>
          </p:nvPr>
        </p:nvSpPr>
        <p:spPr/>
        <p:txBody>
          <a:bodyPr>
            <a:normAutofit/>
          </a:bodyPr>
          <a:lstStyle/>
          <a:p>
            <a:r>
              <a:rPr lang="en-US" sz="2000" dirty="0"/>
              <a:t>Q: You read a public equity research report of </a:t>
            </a:r>
            <a:r>
              <a:rPr lang="en-US" sz="2000" dirty="0" err="1"/>
              <a:t>Baidu.com</a:t>
            </a:r>
            <a:r>
              <a:rPr lang="en-US" sz="2000" dirty="0"/>
              <a:t> issued by Barclays.  The report states a price target.  What does it mean?</a:t>
            </a:r>
          </a:p>
          <a:p>
            <a:r>
              <a:rPr lang="en-US" sz="2000" dirty="0"/>
              <a:t>A: The stated price target is usually a target to be reached within the next 12-18 months (the usual active mutual fund managers’ typical holding horizon is about 1 year).  It is not what the price should be today.  The report would almost always disclose its valuation methodology, such as DCF or the multiples (P/E, EV/EBITDA, etc.) it used.</a:t>
            </a:r>
          </a:p>
        </p:txBody>
      </p:sp>
    </p:spTree>
    <p:extLst>
      <p:ext uri="{BB962C8B-B14F-4D97-AF65-F5344CB8AC3E}">
        <p14:creationId xmlns:p14="http://schemas.microsoft.com/office/powerpoint/2010/main" val="168946082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536F3-3AEF-F241-A121-6434C1F387B8}"/>
              </a:ext>
            </a:extLst>
          </p:cNvPr>
          <p:cNvSpPr>
            <a:spLocks noGrp="1"/>
          </p:cNvSpPr>
          <p:nvPr>
            <p:ph type="title"/>
          </p:nvPr>
        </p:nvSpPr>
        <p:spPr/>
        <p:txBody>
          <a:bodyPr/>
          <a:lstStyle/>
          <a:p>
            <a:r>
              <a:rPr lang="en-US" dirty="0"/>
              <a:t>General Qs</a:t>
            </a:r>
          </a:p>
        </p:txBody>
      </p:sp>
      <p:sp>
        <p:nvSpPr>
          <p:cNvPr id="3" name="Content Placeholder 2">
            <a:extLst>
              <a:ext uri="{FF2B5EF4-FFF2-40B4-BE49-F238E27FC236}">
                <a16:creationId xmlns:a16="http://schemas.microsoft.com/office/drawing/2014/main" id="{2A36F763-BA86-F240-AEDA-E6C480F5B96A}"/>
              </a:ext>
            </a:extLst>
          </p:cNvPr>
          <p:cNvSpPr>
            <a:spLocks noGrp="1"/>
          </p:cNvSpPr>
          <p:nvPr>
            <p:ph idx="1"/>
          </p:nvPr>
        </p:nvSpPr>
        <p:spPr>
          <a:xfrm>
            <a:off x="2589212" y="1905000"/>
            <a:ext cx="8915400" cy="4597400"/>
          </a:xfrm>
        </p:spPr>
        <p:txBody>
          <a:bodyPr>
            <a:normAutofit/>
          </a:bodyPr>
          <a:lstStyle/>
          <a:p>
            <a:r>
              <a:rPr lang="en-US" sz="2000" dirty="0"/>
              <a:t>Q: Walk me through how you get from projected revenue to projected FCF.</a:t>
            </a:r>
          </a:p>
          <a:p>
            <a:r>
              <a:rPr lang="en-US" sz="2000" dirty="0"/>
              <a:t>Q: Walk me through how you estimate WACC for a private target’s per-share value if you are working with the target’s FCF (i.e., FCFF) DCF.</a:t>
            </a:r>
          </a:p>
          <a:p>
            <a:r>
              <a:rPr lang="en-US" sz="2000" dirty="0"/>
              <a:t>Q: Walk me through how you value a company?  What about a private company?</a:t>
            </a:r>
          </a:p>
          <a:p>
            <a:r>
              <a:rPr lang="en-US" sz="2000" dirty="0"/>
              <a:t>Q: Walk me through a DCF valuation to arrive at a target’s EV.</a:t>
            </a:r>
          </a:p>
          <a:p>
            <a:r>
              <a:rPr lang="en-US" sz="2000" dirty="0"/>
              <a:t>Q: Walk me through a precedent transactions valuation.</a:t>
            </a:r>
          </a:p>
          <a:p>
            <a:r>
              <a:rPr lang="en-US" sz="2000" dirty="0"/>
              <a:t>Q: Walk me through a comparable companies valuation.</a:t>
            </a:r>
          </a:p>
          <a:p>
            <a:r>
              <a:rPr lang="en-US" sz="2000" dirty="0"/>
              <a:t>Q: Walk me through an IPO valuation for a company that is about to go public.</a:t>
            </a:r>
          </a:p>
        </p:txBody>
      </p:sp>
    </p:spTree>
    <p:extLst>
      <p:ext uri="{BB962C8B-B14F-4D97-AF65-F5344CB8AC3E}">
        <p14:creationId xmlns:p14="http://schemas.microsoft.com/office/powerpoint/2010/main" val="300583054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60353-5B55-014C-82F8-1F9A4291994F}"/>
              </a:ext>
            </a:extLst>
          </p:cNvPr>
          <p:cNvSpPr>
            <a:spLocks noGrp="1"/>
          </p:cNvSpPr>
          <p:nvPr>
            <p:ph type="title"/>
          </p:nvPr>
        </p:nvSpPr>
        <p:spPr/>
        <p:txBody>
          <a:bodyPr/>
          <a:lstStyle/>
          <a:p>
            <a:r>
              <a:rPr lang="en-US" dirty="0"/>
              <a:t>General Qs</a:t>
            </a:r>
          </a:p>
        </p:txBody>
      </p:sp>
      <p:sp>
        <p:nvSpPr>
          <p:cNvPr id="3" name="Content Placeholder 2">
            <a:extLst>
              <a:ext uri="{FF2B5EF4-FFF2-40B4-BE49-F238E27FC236}">
                <a16:creationId xmlns:a16="http://schemas.microsoft.com/office/drawing/2014/main" id="{BDEE2A44-BE6B-1844-8B9B-4E4A4AE2CE85}"/>
              </a:ext>
            </a:extLst>
          </p:cNvPr>
          <p:cNvSpPr>
            <a:spLocks noGrp="1"/>
          </p:cNvSpPr>
          <p:nvPr>
            <p:ph idx="1"/>
          </p:nvPr>
        </p:nvSpPr>
        <p:spPr/>
        <p:txBody>
          <a:bodyPr>
            <a:normAutofit/>
          </a:bodyPr>
          <a:lstStyle/>
          <a:p>
            <a:r>
              <a:rPr lang="en-US" sz="2000" dirty="0"/>
              <a:t>Q: Pitch me a company/stock.</a:t>
            </a:r>
          </a:p>
          <a:p>
            <a:r>
              <a:rPr lang="en-US" sz="2000" dirty="0"/>
              <a:t>Q: Walk me through the three financial statements.  How do they work together? (Also expect some other accounting questions)</a:t>
            </a:r>
          </a:p>
          <a:p>
            <a:r>
              <a:rPr lang="en-US" sz="2000" dirty="0"/>
              <a:t>Q: what would a company do with excess cash on the balance sheet?</a:t>
            </a:r>
          </a:p>
        </p:txBody>
      </p:sp>
    </p:spTree>
    <p:extLst>
      <p:ext uri="{BB962C8B-B14F-4D97-AF65-F5344CB8AC3E}">
        <p14:creationId xmlns:p14="http://schemas.microsoft.com/office/powerpoint/2010/main" val="335921366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a:t>
            </a:r>
          </a:p>
        </p:txBody>
      </p:sp>
      <p:sp>
        <p:nvSpPr>
          <p:cNvPr id="3" name="Content Placeholder 2"/>
          <p:cNvSpPr>
            <a:spLocks noGrp="1"/>
          </p:cNvSpPr>
          <p:nvPr>
            <p:ph idx="1"/>
          </p:nvPr>
        </p:nvSpPr>
        <p:spPr/>
        <p:txBody>
          <a:bodyPr>
            <a:normAutofit/>
          </a:bodyPr>
          <a:lstStyle/>
          <a:p>
            <a:r>
              <a:rPr lang="en-US" sz="2000" i="1" dirty="0" err="1"/>
              <a:t>Damodaran</a:t>
            </a:r>
            <a:r>
              <a:rPr lang="en-US" sz="2000" i="1" dirty="0"/>
              <a:t> on Valuation</a:t>
            </a:r>
            <a:r>
              <a:rPr lang="en-US" sz="2000" dirty="0"/>
              <a:t>, 2</a:t>
            </a:r>
            <a:r>
              <a:rPr lang="en-US" sz="2000" baseline="30000" dirty="0"/>
              <a:t>nd</a:t>
            </a:r>
            <a:r>
              <a:rPr lang="en-US" sz="2000" dirty="0"/>
              <a:t> ed., A. </a:t>
            </a:r>
            <a:r>
              <a:rPr lang="en-US" sz="2000" dirty="0" err="1"/>
              <a:t>Damodaran</a:t>
            </a:r>
            <a:r>
              <a:rPr lang="en-US" sz="2000" dirty="0"/>
              <a:t>, Wiley</a:t>
            </a:r>
          </a:p>
          <a:p>
            <a:r>
              <a:rPr lang="en-US" sz="2000" i="1" dirty="0"/>
              <a:t>Investment Banking</a:t>
            </a:r>
            <a:r>
              <a:rPr lang="en-US" sz="2000" dirty="0"/>
              <a:t>, 2</a:t>
            </a:r>
            <a:r>
              <a:rPr lang="en-US" sz="2000" baseline="30000" dirty="0"/>
              <a:t>nd</a:t>
            </a:r>
            <a:r>
              <a:rPr lang="en-US" sz="2000" dirty="0"/>
              <a:t> ed., J. Rosenbaum and J. Pearl, Wiley</a:t>
            </a:r>
          </a:p>
          <a:p>
            <a:r>
              <a:rPr lang="en-US" sz="2000" i="1" dirty="0"/>
              <a:t>Equity Asset Valuation</a:t>
            </a:r>
            <a:r>
              <a:rPr lang="en-US" sz="2000" dirty="0"/>
              <a:t>, 3</a:t>
            </a:r>
            <a:r>
              <a:rPr lang="en-US" sz="2000" baseline="30000" dirty="0"/>
              <a:t>rd</a:t>
            </a:r>
            <a:r>
              <a:rPr lang="en-US" sz="2000" dirty="0"/>
              <a:t> ed., J. Pinto et al., Wiley</a:t>
            </a:r>
          </a:p>
          <a:p>
            <a:r>
              <a:rPr lang="en-US" sz="2000" dirty="0" err="1"/>
              <a:t>Straehl</a:t>
            </a:r>
            <a:r>
              <a:rPr lang="en-US" sz="2000" dirty="0"/>
              <a:t> and Ibbotson (2015), The supply of stock returns: Adding back buybacks, working paper.</a:t>
            </a:r>
          </a:p>
        </p:txBody>
      </p:sp>
    </p:spTree>
    <p:extLst>
      <p:ext uri="{BB962C8B-B14F-4D97-AF65-F5344CB8AC3E}">
        <p14:creationId xmlns:p14="http://schemas.microsoft.com/office/powerpoint/2010/main" val="1253950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2: Choose an appropriate model</a:t>
            </a:r>
          </a:p>
        </p:txBody>
      </p:sp>
      <p:sp>
        <p:nvSpPr>
          <p:cNvPr id="3" name="Content Placeholder 2"/>
          <p:cNvSpPr>
            <a:spLocks noGrp="1"/>
          </p:cNvSpPr>
          <p:nvPr>
            <p:ph idx="1"/>
          </p:nvPr>
        </p:nvSpPr>
        <p:spPr>
          <a:xfrm>
            <a:off x="2589212" y="2009670"/>
            <a:ext cx="8915400" cy="4330840"/>
          </a:xfrm>
        </p:spPr>
        <p:txBody>
          <a:bodyPr>
            <a:normAutofit lnSpcReduction="10000"/>
          </a:bodyPr>
          <a:lstStyle/>
          <a:p>
            <a:r>
              <a:rPr lang="en-US" sz="2000" dirty="0"/>
              <a:t>The projection period is </a:t>
            </a:r>
            <a:r>
              <a:rPr lang="en-US" sz="2000" dirty="0">
                <a:solidFill>
                  <a:srgbClr val="0070C0"/>
                </a:solidFill>
              </a:rPr>
              <a:t>usually 5 years</a:t>
            </a:r>
            <a:r>
              <a:rPr lang="en-US" sz="2000" dirty="0"/>
              <a:t>.</a:t>
            </a:r>
          </a:p>
          <a:p>
            <a:r>
              <a:rPr lang="en-US" sz="2000" dirty="0"/>
              <a:t>The projection period </a:t>
            </a:r>
            <a:r>
              <a:rPr lang="en-US" sz="2000" dirty="0">
                <a:solidFill>
                  <a:srgbClr val="0070C0"/>
                </a:solidFill>
              </a:rPr>
              <a:t>can be longer </a:t>
            </a:r>
            <a:r>
              <a:rPr lang="en-US" sz="2000" dirty="0"/>
              <a:t>if the target requires a longer period to reach a steady state; in a steady state, the growth rate of the target is rather moderate and is sustainable in the long term.</a:t>
            </a:r>
          </a:p>
          <a:p>
            <a:r>
              <a:rPr lang="en-US" sz="2000" dirty="0"/>
              <a:t>The long-term </a:t>
            </a:r>
            <a:r>
              <a:rPr lang="en-US" sz="2000" dirty="0">
                <a:solidFill>
                  <a:srgbClr val="0070C0"/>
                </a:solidFill>
              </a:rPr>
              <a:t>sustainable growth rate </a:t>
            </a:r>
            <a:r>
              <a:rPr lang="en-US" sz="2000" dirty="0"/>
              <a:t>is usually between 2-3.5%, roughly on par with long-term GDP growth rate.</a:t>
            </a:r>
          </a:p>
          <a:p>
            <a:r>
              <a:rPr lang="en-US" sz="2000" dirty="0"/>
              <a:t>In some instances, we are interested in </a:t>
            </a:r>
            <a:r>
              <a:rPr lang="en-US" sz="2000" dirty="0">
                <a:solidFill>
                  <a:srgbClr val="0070C0"/>
                </a:solidFill>
              </a:rPr>
              <a:t>equity value </a:t>
            </a:r>
            <a:r>
              <a:rPr lang="en-US" sz="2000" dirty="0"/>
              <a:t>(say IPO); in the others, we are interested in the ongoing value of the firm (i.e., </a:t>
            </a:r>
            <a:r>
              <a:rPr lang="en-US" sz="2000" dirty="0">
                <a:solidFill>
                  <a:srgbClr val="0070C0"/>
                </a:solidFill>
              </a:rPr>
              <a:t>enterprise value</a:t>
            </a:r>
            <a:r>
              <a:rPr lang="en-US" sz="2000" dirty="0"/>
              <a:t>; say a sale of a private target to the acquirer).</a:t>
            </a:r>
          </a:p>
          <a:p>
            <a:r>
              <a:rPr lang="en-US" sz="2000" dirty="0"/>
              <a:t>3 possible types of cash flow measures: FCFF (</a:t>
            </a:r>
            <a:r>
              <a:rPr lang="en-US" sz="2000" dirty="0">
                <a:solidFill>
                  <a:srgbClr val="0070C0"/>
                </a:solidFill>
              </a:rPr>
              <a:t>FCF</a:t>
            </a:r>
            <a:r>
              <a:rPr lang="en-US" sz="2000" dirty="0"/>
              <a:t>; free cash flows to the firm; </a:t>
            </a:r>
            <a:r>
              <a:rPr lang="en-US" sz="2000" dirty="0">
                <a:solidFill>
                  <a:srgbClr val="0070C0"/>
                </a:solidFill>
              </a:rPr>
              <a:t>unlevered</a:t>
            </a:r>
            <a:r>
              <a:rPr lang="en-US" sz="2000" dirty="0"/>
              <a:t> cash flows), FCFE (free cash flows to equity; levered cash flows) and dividends.  We will focus our discussion on FCFF discounting model here because of its popularity.</a:t>
            </a:r>
          </a:p>
        </p:txBody>
      </p:sp>
    </p:spTree>
    <p:extLst>
      <p:ext uri="{BB962C8B-B14F-4D97-AF65-F5344CB8AC3E}">
        <p14:creationId xmlns:p14="http://schemas.microsoft.com/office/powerpoint/2010/main" val="1693117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Q&amp;As</a:t>
            </a:r>
          </a:p>
        </p:txBody>
      </p:sp>
      <p:sp>
        <p:nvSpPr>
          <p:cNvPr id="3" name="Content Placeholder 2"/>
          <p:cNvSpPr>
            <a:spLocks noGrp="1"/>
          </p:cNvSpPr>
          <p:nvPr>
            <p:ph idx="1"/>
          </p:nvPr>
        </p:nvSpPr>
        <p:spPr>
          <a:xfrm>
            <a:off x="2589212" y="2133599"/>
            <a:ext cx="8915400" cy="4468167"/>
          </a:xfrm>
        </p:spPr>
        <p:txBody>
          <a:bodyPr>
            <a:normAutofit/>
          </a:bodyPr>
          <a:lstStyle/>
          <a:p>
            <a:r>
              <a:rPr lang="en-US" sz="2000" dirty="0"/>
              <a:t>Q: Would you prefer to use FCFs (i.e., FCFFs, unlevered cash flows) or FCFEs (i.e., levered cash flows)?</a:t>
            </a:r>
          </a:p>
          <a:p>
            <a:r>
              <a:rPr lang="en-US" sz="2000" dirty="0"/>
              <a:t>A: The standard approach is to use FCFs, paired with the use of WACC as the discount rate.  This approach allows for a capital structure (near, but not exactly) independent look at a firm since interest expense is not included in the computation of FCFs.</a:t>
            </a:r>
          </a:p>
          <a:p>
            <a:r>
              <a:rPr lang="en-US" sz="2000" dirty="0"/>
              <a:t>Q: What are the differences between DCF valuation based on FCFs and FCFEs?</a:t>
            </a:r>
          </a:p>
          <a:p>
            <a:r>
              <a:rPr lang="en-US" sz="2000" dirty="0"/>
              <a:t>A: The FCFE based DCF needs to use the cost of equity as the discount rate.  The DCF based on FCFEs will lead to an estimate of equity value, whereas the DCF based on FCFs will lead to an estimate of on-going firm value; i.e., EV (enterprise value).</a:t>
            </a:r>
          </a:p>
        </p:txBody>
      </p:sp>
    </p:spTree>
    <p:extLst>
      <p:ext uri="{BB962C8B-B14F-4D97-AF65-F5344CB8AC3E}">
        <p14:creationId xmlns:p14="http://schemas.microsoft.com/office/powerpoint/2010/main" val="1631999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442128"/>
            <a:ext cx="8911687" cy="1266092"/>
          </a:xfrm>
        </p:spPr>
        <p:txBody>
          <a:bodyPr>
            <a:normAutofit fontScale="90000"/>
          </a:bodyPr>
          <a:lstStyle/>
          <a:p>
            <a:r>
              <a:rPr lang="en-US" dirty="0"/>
              <a:t>Big picture of a firm: cash + EV = MV debt (+ MV preferred stock) + equity value</a:t>
            </a:r>
          </a:p>
        </p:txBody>
      </p:sp>
      <p:graphicFrame>
        <p:nvGraphicFramePr>
          <p:cNvPr id="4" name="Content Placeholder 3"/>
          <p:cNvGraphicFramePr>
            <a:graphicFrameLocks noGrp="1"/>
          </p:cNvGraphicFramePr>
          <p:nvPr>
            <p:ph idx="1"/>
            <p:extLst/>
          </p:nvPr>
        </p:nvGraphicFramePr>
        <p:xfrm>
          <a:off x="2280976" y="2029767"/>
          <a:ext cx="9223637" cy="4391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851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3: Forecast free cash flows</a:t>
            </a:r>
          </a:p>
        </p:txBody>
      </p:sp>
      <p:sp>
        <p:nvSpPr>
          <p:cNvPr id="3" name="Content Placeholder 2"/>
          <p:cNvSpPr>
            <a:spLocks noGrp="1"/>
          </p:cNvSpPr>
          <p:nvPr>
            <p:ph idx="1"/>
          </p:nvPr>
        </p:nvSpPr>
        <p:spPr>
          <a:xfrm>
            <a:off x="2589212" y="2150347"/>
            <a:ext cx="8915400" cy="4089679"/>
          </a:xfrm>
        </p:spPr>
        <p:txBody>
          <a:bodyPr>
            <a:normAutofit/>
          </a:bodyPr>
          <a:lstStyle/>
          <a:p>
            <a:r>
              <a:rPr lang="en-US" sz="2000" dirty="0"/>
              <a:t>FCF (by default, FCFF) is the cash available to the target’s capital providers, i.e., </a:t>
            </a:r>
            <a:r>
              <a:rPr lang="en-US" sz="2000" dirty="0">
                <a:solidFill>
                  <a:srgbClr val="0070C0"/>
                </a:solidFill>
              </a:rPr>
              <a:t>equity</a:t>
            </a:r>
            <a:r>
              <a:rPr lang="en-US" sz="2000" dirty="0"/>
              <a:t> holders </a:t>
            </a:r>
            <a:r>
              <a:rPr lang="en-US" sz="2000" dirty="0">
                <a:solidFill>
                  <a:srgbClr val="FF0000"/>
                </a:solidFill>
              </a:rPr>
              <a:t>and</a:t>
            </a:r>
            <a:r>
              <a:rPr lang="en-US" sz="2000" dirty="0">
                <a:solidFill>
                  <a:srgbClr val="0070C0"/>
                </a:solidFill>
              </a:rPr>
              <a:t> debt </a:t>
            </a:r>
            <a:r>
              <a:rPr lang="en-US" sz="2000" dirty="0"/>
              <a:t>holders.</a:t>
            </a:r>
          </a:p>
          <a:p>
            <a:r>
              <a:rPr lang="en-US" sz="2000" dirty="0"/>
              <a:t>FCF is, thus, the </a:t>
            </a:r>
            <a:r>
              <a:rPr lang="en-US" sz="2000" dirty="0">
                <a:solidFill>
                  <a:srgbClr val="0070C0"/>
                </a:solidFill>
              </a:rPr>
              <a:t>cash flow </a:t>
            </a:r>
            <a:r>
              <a:rPr lang="en-US" sz="2000" dirty="0"/>
              <a:t>generated by the target’s </a:t>
            </a:r>
            <a:r>
              <a:rPr lang="en-US" sz="2000" dirty="0">
                <a:solidFill>
                  <a:srgbClr val="0070C0"/>
                </a:solidFill>
              </a:rPr>
              <a:t>operations</a:t>
            </a:r>
            <a:r>
              <a:rPr lang="en-US" sz="2000" dirty="0"/>
              <a:t> after </a:t>
            </a:r>
            <a:r>
              <a:rPr lang="en-US" sz="2000" dirty="0">
                <a:solidFill>
                  <a:srgbClr val="0070C0"/>
                </a:solidFill>
              </a:rPr>
              <a:t>paying</a:t>
            </a:r>
            <a:r>
              <a:rPr lang="en-US" sz="2000" dirty="0"/>
              <a:t> all </a:t>
            </a:r>
            <a:r>
              <a:rPr lang="en-US" sz="2000" dirty="0">
                <a:solidFill>
                  <a:srgbClr val="0070C0"/>
                </a:solidFill>
              </a:rPr>
              <a:t>cash operating expenses </a:t>
            </a:r>
            <a:r>
              <a:rPr lang="en-US" sz="2000" dirty="0"/>
              <a:t>(including taxes) and the funding of </a:t>
            </a:r>
            <a:r>
              <a:rPr lang="en-US" sz="2000" dirty="0">
                <a:solidFill>
                  <a:srgbClr val="0070C0"/>
                </a:solidFill>
              </a:rPr>
              <a:t>capital expenditures </a:t>
            </a:r>
            <a:r>
              <a:rPr lang="en-US" sz="2000" dirty="0"/>
              <a:t>and </a:t>
            </a:r>
            <a:r>
              <a:rPr lang="en-US" sz="2000" dirty="0">
                <a:solidFill>
                  <a:srgbClr val="0070C0"/>
                </a:solidFill>
              </a:rPr>
              <a:t>net</a:t>
            </a:r>
            <a:r>
              <a:rPr lang="en-US" sz="2000" dirty="0"/>
              <a:t> </a:t>
            </a:r>
            <a:r>
              <a:rPr lang="en-US" sz="2000" dirty="0">
                <a:solidFill>
                  <a:srgbClr val="0070C0"/>
                </a:solidFill>
              </a:rPr>
              <a:t>working capital</a:t>
            </a:r>
            <a:r>
              <a:rPr lang="en-US" sz="2000" dirty="0"/>
              <a:t>, but prior to the payment of any interest expense (to debt holders).</a:t>
            </a:r>
          </a:p>
          <a:p>
            <a:r>
              <a:rPr lang="en-US" sz="2000" i="1" dirty="0">
                <a:solidFill>
                  <a:srgbClr val="0070C0"/>
                </a:solidFill>
              </a:rPr>
              <a:t>EBIAT</a:t>
            </a:r>
            <a:r>
              <a:rPr lang="en-US" sz="2000" i="1" dirty="0"/>
              <a:t> (earnings before interests after taxes) = EBIT * (1 </a:t>
            </a:r>
            <a:r>
              <a:rPr lang="mr-IN" sz="2000" i="1" dirty="0"/>
              <a:t>–</a:t>
            </a:r>
            <a:r>
              <a:rPr lang="en-US" sz="2000" i="1" dirty="0"/>
              <a:t> Tax Rate) </a:t>
            </a:r>
          </a:p>
          <a:p>
            <a:r>
              <a:rPr lang="en-US" sz="2000" b="0" dirty="0"/>
              <a:t>EBIAT is also called net operating profit less adjusted taxes (</a:t>
            </a:r>
            <a:r>
              <a:rPr lang="en-US" sz="2000" b="0" dirty="0">
                <a:solidFill>
                  <a:srgbClr val="0070C0"/>
                </a:solidFill>
              </a:rPr>
              <a:t>NOPLAT</a:t>
            </a:r>
            <a:r>
              <a:rPr lang="en-US" sz="2000" b="0" dirty="0"/>
              <a:t>) or net operating profit after taxes (</a:t>
            </a:r>
            <a:r>
              <a:rPr lang="en-US" sz="2000" b="0" dirty="0">
                <a:solidFill>
                  <a:srgbClr val="0070C0"/>
                </a:solidFill>
              </a:rPr>
              <a:t>NOPAT</a:t>
            </a:r>
            <a:r>
              <a:rPr lang="en-US" sz="2000" b="0" dirty="0"/>
              <a:t>).</a:t>
            </a:r>
          </a:p>
          <a:p>
            <a:r>
              <a:rPr lang="en-US" sz="2000" b="0" dirty="0"/>
              <a:t>EBIT is </a:t>
            </a:r>
            <a:r>
              <a:rPr lang="en-US" sz="2000" dirty="0"/>
              <a:t>the most popular measurement of</a:t>
            </a:r>
            <a:r>
              <a:rPr lang="en-US" sz="2000" b="0" dirty="0"/>
              <a:t> operating earnings.  That is, EBIT and operating earnings/profit are interchangeable.</a:t>
            </a:r>
          </a:p>
        </p:txBody>
      </p:sp>
    </p:spTree>
    <p:extLst>
      <p:ext uri="{BB962C8B-B14F-4D97-AF65-F5344CB8AC3E}">
        <p14:creationId xmlns:p14="http://schemas.microsoft.com/office/powerpoint/2010/main" val="13590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Indirect method</a:t>
            </a:r>
          </a:p>
        </p:txBody>
      </p:sp>
      <p:sp>
        <p:nvSpPr>
          <p:cNvPr id="3" name="Content Placeholder 2"/>
          <p:cNvSpPr>
            <a:spLocks noGrp="1"/>
          </p:cNvSpPr>
          <p:nvPr>
            <p:ph idx="1"/>
          </p:nvPr>
        </p:nvSpPr>
        <p:spPr/>
        <p:txBody>
          <a:bodyPr/>
          <a:lstStyle/>
          <a:p>
            <a:r>
              <a:rPr lang="en-US" sz="2000" dirty="0"/>
              <a:t>In a general form, indirect method: </a:t>
            </a:r>
            <a:r>
              <a:rPr lang="en-US" sz="2000" i="1" dirty="0"/>
              <a:t>FCF = EBIAT </a:t>
            </a:r>
            <a:r>
              <a:rPr lang="mr-IN" sz="2000" i="1" dirty="0"/>
              <a:t>–</a:t>
            </a:r>
            <a:r>
              <a:rPr lang="en-US" sz="2000" i="1" dirty="0"/>
              <a:t> Reinvestment</a:t>
            </a:r>
            <a:endParaRPr lang="en-US" sz="2000" dirty="0"/>
          </a:p>
          <a:p>
            <a:r>
              <a:rPr lang="en-US" sz="2000" i="1" dirty="0"/>
              <a:t>Reinvestment = Capex + Change in (funding for) NWC </a:t>
            </a:r>
            <a:r>
              <a:rPr lang="mr-IN" sz="2000" i="1" dirty="0"/>
              <a:t>–</a:t>
            </a:r>
            <a:r>
              <a:rPr lang="en-US" sz="2000" i="1" dirty="0"/>
              <a:t> Depreciation (&amp; Amortization)</a:t>
            </a:r>
          </a:p>
          <a:p>
            <a:r>
              <a:rPr lang="en-US" sz="2000" dirty="0"/>
              <a:t>More specifically, </a:t>
            </a:r>
            <a:r>
              <a:rPr lang="en-US" sz="2000" b="1" i="1" dirty="0"/>
              <a:t>FCF = EBIAT </a:t>
            </a:r>
            <a:r>
              <a:rPr lang="mr-IN" sz="2000" b="1" i="1" dirty="0"/>
              <a:t>–</a:t>
            </a:r>
            <a:r>
              <a:rPr lang="en-US" sz="2000" b="1" i="1" dirty="0"/>
              <a:t> Capital Expenditures </a:t>
            </a:r>
            <a:r>
              <a:rPr lang="mr-IN" sz="2000" b="1" i="1" dirty="0"/>
              <a:t>–</a:t>
            </a:r>
            <a:r>
              <a:rPr lang="en-US" sz="2000" b="1" i="1" dirty="0"/>
              <a:t> Increase in Net Working Capital + Depreciation &amp; Amortization </a:t>
            </a:r>
            <a:r>
              <a:rPr lang="en-US" sz="2000" i="1" dirty="0"/>
              <a:t>(also may need to take care a few loose-end items such as: + historically expensed stock-based compensation; note that pro forma stock-based compensation should not be added back, +/- other sources or uses of cash such as assets sales (+) or acquisitions (-))</a:t>
            </a:r>
          </a:p>
          <a:p>
            <a:endParaRPr lang="en-US" dirty="0"/>
          </a:p>
        </p:txBody>
      </p:sp>
    </p:spTree>
    <p:extLst>
      <p:ext uri="{BB962C8B-B14F-4D97-AF65-F5344CB8AC3E}">
        <p14:creationId xmlns:p14="http://schemas.microsoft.com/office/powerpoint/2010/main" val="999836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Q&amp;As</a:t>
            </a:r>
          </a:p>
        </p:txBody>
      </p:sp>
      <p:sp>
        <p:nvSpPr>
          <p:cNvPr id="3" name="Content Placeholder 2"/>
          <p:cNvSpPr>
            <a:spLocks noGrp="1"/>
          </p:cNvSpPr>
          <p:nvPr>
            <p:ph idx="1"/>
          </p:nvPr>
        </p:nvSpPr>
        <p:spPr/>
        <p:txBody>
          <a:bodyPr>
            <a:normAutofit/>
          </a:bodyPr>
          <a:lstStyle/>
          <a:p>
            <a:r>
              <a:rPr lang="en-US" sz="2000" dirty="0"/>
              <a:t>Q: How does depreciation (or amortization) affect a company’s FCF?</a:t>
            </a:r>
          </a:p>
          <a:p>
            <a:r>
              <a:rPr lang="en-US" sz="2000" dirty="0"/>
              <a:t>A: Depreciation has no </a:t>
            </a:r>
            <a:r>
              <a:rPr lang="en-US" sz="2000" dirty="0">
                <a:solidFill>
                  <a:srgbClr val="0070C0"/>
                </a:solidFill>
              </a:rPr>
              <a:t>direct </a:t>
            </a:r>
            <a:r>
              <a:rPr lang="en-US" sz="2000" dirty="0"/>
              <a:t>effect on FCF.  The reason is that when the indirect method is used, depreciation is first subtracted to arrive at EBIAT and then added back.  Another way to understand this is that depreciation is a non-cash item and thus has no direct impact on the computation of cash flow measures, including FCF.  {Optional: However, depreciation does have </a:t>
            </a:r>
            <a:r>
              <a:rPr lang="en-US" sz="2000" dirty="0">
                <a:solidFill>
                  <a:srgbClr val="0070C0"/>
                </a:solidFill>
              </a:rPr>
              <a:t>indirect</a:t>
            </a:r>
            <a:r>
              <a:rPr lang="en-US" sz="2000" dirty="0"/>
              <a:t> effect on FCF via tax.  Depreciation may reduce tax and tax rate, and then indirectly increases FCFs (and other cash flow measures.)}</a:t>
            </a:r>
          </a:p>
        </p:txBody>
      </p:sp>
    </p:spTree>
    <p:extLst>
      <p:ext uri="{BB962C8B-B14F-4D97-AF65-F5344CB8AC3E}">
        <p14:creationId xmlns:p14="http://schemas.microsoft.com/office/powerpoint/2010/main" val="1276016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sz="2000" dirty="0"/>
              <a:t>I. Valuation and its purposes</a:t>
            </a:r>
          </a:p>
          <a:p>
            <a:r>
              <a:rPr lang="en-US" sz="2000" dirty="0"/>
              <a:t>II. The DCF method</a:t>
            </a:r>
          </a:p>
          <a:p>
            <a:r>
              <a:rPr lang="en-US" sz="2000" dirty="0"/>
              <a:t>III. The precedent transactions method</a:t>
            </a:r>
          </a:p>
          <a:p>
            <a:r>
              <a:rPr lang="en-US" sz="2000" dirty="0"/>
              <a:t>IV. The comparable companies method</a:t>
            </a:r>
          </a:p>
          <a:p>
            <a:r>
              <a:rPr lang="en-US" sz="2000" dirty="0"/>
              <a:t>V. Other valuation methods</a:t>
            </a:r>
          </a:p>
        </p:txBody>
      </p:sp>
    </p:spTree>
    <p:extLst>
      <p:ext uri="{BB962C8B-B14F-4D97-AF65-F5344CB8AC3E}">
        <p14:creationId xmlns:p14="http://schemas.microsoft.com/office/powerpoint/2010/main" val="1360540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Projection period and beyond</a:t>
            </a:r>
          </a:p>
        </p:txBody>
      </p:sp>
      <p:sp>
        <p:nvSpPr>
          <p:cNvPr id="3" name="Content Placeholder 2"/>
          <p:cNvSpPr>
            <a:spLocks noGrp="1"/>
          </p:cNvSpPr>
          <p:nvPr>
            <p:ph idx="1"/>
          </p:nvPr>
        </p:nvSpPr>
        <p:spPr>
          <a:xfrm>
            <a:off x="2589212" y="2019719"/>
            <a:ext cx="8915400" cy="4582048"/>
          </a:xfrm>
        </p:spPr>
        <p:txBody>
          <a:bodyPr>
            <a:normAutofit lnSpcReduction="10000"/>
          </a:bodyPr>
          <a:lstStyle/>
          <a:p>
            <a:r>
              <a:rPr lang="en-US" sz="2000" i="1" dirty="0"/>
              <a:t>T: </a:t>
            </a:r>
            <a:r>
              <a:rPr lang="en-US" sz="2000" dirty="0"/>
              <a:t>projection period, usually 5 years.</a:t>
            </a:r>
            <a:endParaRPr lang="en-US" sz="2000" i="1" dirty="0"/>
          </a:p>
          <a:p>
            <a:r>
              <a:rPr lang="en-US" sz="2000" dirty="0"/>
              <a:t>Typically bankers use the target’s historical financial data from the prior 3 years as a basis for FCF projection into the subsequent 5 years</a:t>
            </a:r>
          </a:p>
          <a:p>
            <a:r>
              <a:rPr lang="en-US" sz="2000" dirty="0"/>
              <a:t>The projection period can be longer, say 10 years or longer, if it takes longer for the target to </a:t>
            </a:r>
            <a:r>
              <a:rPr lang="en-US" sz="2000" dirty="0">
                <a:solidFill>
                  <a:srgbClr val="0070C0"/>
                </a:solidFill>
              </a:rPr>
              <a:t>reach a steady state </a:t>
            </a:r>
            <a:r>
              <a:rPr lang="en-US" sz="2000" dirty="0"/>
              <a:t>in terms of reaching a stable, sustainable level of growth rate.</a:t>
            </a:r>
          </a:p>
          <a:p>
            <a:r>
              <a:rPr lang="en-US" sz="2000" dirty="0"/>
              <a:t>In general, it takes longer to reach the steady state if the firm (1) is young, (2) is small, (3)is still growing at a very high speed, (4) is in an industry that has a high barrier to entry, (5) with differential advantages, such as dominance in R&amp;D.</a:t>
            </a:r>
          </a:p>
          <a:p>
            <a:r>
              <a:rPr lang="en-US" sz="2000" dirty="0"/>
              <a:t>Bankers usually pro forma the entire set of income statements and balance sheets (&amp; statements of cash flow) during the projection period.</a:t>
            </a:r>
          </a:p>
          <a:p>
            <a:endParaRPr lang="en-US" dirty="0"/>
          </a:p>
        </p:txBody>
      </p:sp>
    </p:spTree>
    <p:extLst>
      <p:ext uri="{BB962C8B-B14F-4D97-AF65-F5344CB8AC3E}">
        <p14:creationId xmlns:p14="http://schemas.microsoft.com/office/powerpoint/2010/main" val="1283315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Accounting normalization on historical financial data</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589212" y="2170176"/>
                <a:ext cx="8915400" cy="4340352"/>
              </a:xfrm>
            </p:spPr>
            <p:txBody>
              <a:bodyPr>
                <a:normAutofit fontScale="92500"/>
              </a:bodyPr>
              <a:lstStyle/>
              <a:p>
                <a:r>
                  <a:rPr lang="en-US" dirty="0"/>
                  <a:t>Many bankers clean up the target’s historical financial data with adjustments made for non-recurring items and events, such as “Other Income.”</a:t>
                </a:r>
              </a:p>
              <a:p>
                <a:r>
                  <a:rPr lang="en-US" dirty="0"/>
                  <a:t>Example: the target might incur a large foreign exchange loss last year, thus reducing its EBIT last year.  Bankers may want to adjust realized/reported EBIT upward to better reflect the target’s </a:t>
                </a:r>
                <a:r>
                  <a:rPr lang="en-US" i="1" dirty="0"/>
                  <a:t>ongoing</a:t>
                </a:r>
                <a:r>
                  <a:rPr lang="en-US" dirty="0"/>
                  <a:t> earnings ability, and use the adjusted/normalized EBIT as the basis for projection purpose: </a:t>
                </a:r>
                <a14:m>
                  <m:oMath xmlns:m="http://schemas.openxmlformats.org/officeDocument/2006/math">
                    <m:r>
                      <a:rPr lang="en-US" b="0" i="1" smtClean="0">
                        <a:latin typeface="Cambria Math" charset="0"/>
                      </a:rPr>
                      <m:t>𝐴𝑑𝑗𝑢𝑠𝑡𝑒𝑑</m:t>
                    </m:r>
                    <m:r>
                      <a:rPr lang="en-US" b="0" i="1" smtClean="0">
                        <a:latin typeface="Cambria Math" charset="0"/>
                      </a:rPr>
                      <m:t> </m:t>
                    </m:r>
                    <m:r>
                      <a:rPr lang="en-US" b="0" i="1" smtClean="0">
                        <a:latin typeface="Cambria Math" charset="0"/>
                      </a:rPr>
                      <m:t>𝐸𝐵𝐼𝑇</m:t>
                    </m:r>
                    <m:r>
                      <a:rPr lang="en-US" b="0" i="1" smtClean="0">
                        <a:latin typeface="Cambria Math" charset="0"/>
                      </a:rPr>
                      <m:t>=</m:t>
                    </m:r>
                    <m:r>
                      <a:rPr lang="en-US" b="0" i="1" smtClean="0">
                        <a:latin typeface="Cambria Math" charset="0"/>
                      </a:rPr>
                      <m:t>𝑅𝑒𝑎𝑙𝑖𝑧𝑒𝑑</m:t>
                    </m:r>
                    <m:r>
                      <a:rPr lang="en-US" b="0" i="1" smtClean="0">
                        <a:latin typeface="Cambria Math" charset="0"/>
                      </a:rPr>
                      <m:t> </m:t>
                    </m:r>
                    <m:r>
                      <a:rPr lang="en-US" b="0" i="1" smtClean="0">
                        <a:latin typeface="Cambria Math" charset="0"/>
                      </a:rPr>
                      <m:t>𝐸𝐵𝐼𝑇</m:t>
                    </m:r>
                    <m:r>
                      <a:rPr lang="en-US" b="0" i="1" smtClean="0">
                        <a:latin typeface="Cambria Math" charset="0"/>
                      </a:rPr>
                      <m:t>−</m:t>
                    </m:r>
                    <m:r>
                      <a:rPr lang="en-US" b="0" i="1" smtClean="0">
                        <a:latin typeface="Cambria Math" charset="0"/>
                      </a:rPr>
                      <m:t>𝑁𝑜𝑛𝑅𝑒𝑐𝑢𝑟𝑟𝑖𝑛𝑔</m:t>
                    </m:r>
                    <m:r>
                      <a:rPr lang="en-US" b="0" i="1" smtClean="0">
                        <a:latin typeface="Cambria Math" charset="0"/>
                      </a:rPr>
                      <m:t> </m:t>
                    </m:r>
                    <m:r>
                      <a:rPr lang="en-US" b="0" i="1" smtClean="0">
                        <a:latin typeface="Cambria Math" charset="0"/>
                      </a:rPr>
                      <m:t>𝐺𝑎𝑖𝑛</m:t>
                    </m:r>
                    <m:r>
                      <a:rPr lang="en-US" b="0" i="1" smtClean="0">
                        <a:latin typeface="Cambria Math" charset="0"/>
                      </a:rPr>
                      <m:t> </m:t>
                    </m:r>
                    <m:d>
                      <m:dPr>
                        <m:ctrlPr>
                          <a:rPr lang="en-US" b="0" i="1" smtClean="0">
                            <a:latin typeface="Cambria Math" panose="02040503050406030204" pitchFamily="18" charset="0"/>
                          </a:rPr>
                        </m:ctrlPr>
                      </m:dPr>
                      <m:e>
                        <m:r>
                          <a:rPr lang="en-US" b="0" i="1" smtClean="0">
                            <a:latin typeface="Cambria Math" charset="0"/>
                          </a:rPr>
                          <m:t>𝐿𝑜𝑠𝑠</m:t>
                        </m:r>
                      </m:e>
                    </m:d>
                  </m:oMath>
                </a14:m>
                <a:r>
                  <a:rPr lang="en-US" dirty="0"/>
                  <a:t>. </a:t>
                </a:r>
              </a:p>
              <a:p>
                <a:r>
                  <a:rPr lang="en-US" dirty="0"/>
                  <a:t>Example, </a:t>
                </a:r>
                <a:r>
                  <a:rPr lang="en-US" dirty="0" err="1"/>
                  <a:t>CoCo’s</a:t>
                </a:r>
                <a:r>
                  <a:rPr lang="en-US" dirty="0"/>
                  <a:t> EBIT last year was $15 million.  It sold a restaurant in Flagstaff and realized a capital gain of $5 million.  The normalized EBIT is then $10 million.</a:t>
                </a:r>
              </a:p>
              <a:p>
                <a:r>
                  <a:rPr lang="en-US" dirty="0"/>
                  <a:t>For private firms, there is intermingling of entrepreneurs’ salaries and dividends since they both end up with the entrepreneurs.  It is possible that salaries are under-reported to inflate incomes.</a:t>
                </a:r>
              </a:p>
              <a:p>
                <a:r>
                  <a:rPr lang="en-US" dirty="0"/>
                  <a:t>Realized/reported and </a:t>
                </a:r>
                <a:r>
                  <a:rPr lang="en-US" dirty="0">
                    <a:solidFill>
                      <a:srgbClr val="0070C0"/>
                    </a:solidFill>
                  </a:rPr>
                  <a:t>adjusted</a:t>
                </a:r>
                <a:r>
                  <a:rPr lang="en-US" dirty="0"/>
                  <a:t>/normalized historical financial data are available via </a:t>
                </a:r>
                <a:r>
                  <a:rPr lang="en-US" dirty="0">
                    <a:solidFill>
                      <a:srgbClr val="0070C0"/>
                    </a:solidFill>
                  </a:rPr>
                  <a:t>Bloomberg</a:t>
                </a:r>
                <a:r>
                  <a:rPr lang="en-US" dirty="0"/>
                  <a:t> Financial Analysis (FA&lt;GO&gt;).</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589212" y="2170176"/>
                <a:ext cx="8915400" cy="4340352"/>
              </a:xfrm>
              <a:blipFill>
                <a:blip r:embed="rId2"/>
                <a:stretch>
                  <a:fillRect l="-427" t="-292"/>
                </a:stretch>
              </a:blipFill>
            </p:spPr>
            <p:txBody>
              <a:bodyPr/>
              <a:lstStyle/>
              <a:p>
                <a:r>
                  <a:rPr lang="en-US">
                    <a:noFill/>
                  </a:rPr>
                  <a:t> </a:t>
                </a:r>
              </a:p>
            </p:txBody>
          </p:sp>
        </mc:Fallback>
      </mc:AlternateContent>
    </p:spTree>
    <p:extLst>
      <p:ext uri="{BB962C8B-B14F-4D97-AF65-F5344CB8AC3E}">
        <p14:creationId xmlns:p14="http://schemas.microsoft.com/office/powerpoint/2010/main" val="1060881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 forma</a:t>
            </a:r>
          </a:p>
        </p:txBody>
      </p:sp>
      <p:sp>
        <p:nvSpPr>
          <p:cNvPr id="3" name="Content Placeholder 2"/>
          <p:cNvSpPr>
            <a:spLocks noGrp="1"/>
          </p:cNvSpPr>
          <p:nvPr>
            <p:ph idx="1"/>
          </p:nvPr>
        </p:nvSpPr>
        <p:spPr>
          <a:xfrm>
            <a:off x="2589212" y="1557496"/>
            <a:ext cx="8915400" cy="4589304"/>
          </a:xfrm>
        </p:spPr>
        <p:txBody>
          <a:bodyPr>
            <a:noAutofit/>
          </a:bodyPr>
          <a:lstStyle/>
          <a:p>
            <a:r>
              <a:rPr lang="en-US" dirty="0"/>
              <a:t>For a division of a publicly traded firm, </a:t>
            </a:r>
            <a:r>
              <a:rPr lang="en-US" dirty="0">
                <a:solidFill>
                  <a:srgbClr val="0070C0"/>
                </a:solidFill>
              </a:rPr>
              <a:t>equity research reports </a:t>
            </a:r>
            <a:r>
              <a:rPr lang="en-US" dirty="0"/>
              <a:t>may provide useful guidance on estimation of sales, EBITDA and EBIT for the target for a future 2-5 year period.</a:t>
            </a:r>
          </a:p>
          <a:p>
            <a:r>
              <a:rPr lang="en-US" dirty="0"/>
              <a:t>Buy-side and sell-side M&amp;A advisors typically receive the “</a:t>
            </a:r>
            <a:r>
              <a:rPr lang="en-US" dirty="0">
                <a:solidFill>
                  <a:srgbClr val="0070C0"/>
                </a:solidFill>
              </a:rPr>
              <a:t>management case</a:t>
            </a:r>
            <a:r>
              <a:rPr lang="en-US" dirty="0"/>
              <a:t>,” that is, 5-year of pro forma from the management.</a:t>
            </a:r>
          </a:p>
          <a:p>
            <a:r>
              <a:rPr lang="en-US" dirty="0"/>
              <a:t>Bankers then exercise </a:t>
            </a:r>
            <a:r>
              <a:rPr lang="en-US" dirty="0">
                <a:solidFill>
                  <a:srgbClr val="0070C0"/>
                </a:solidFill>
              </a:rPr>
              <a:t>due diligence </a:t>
            </a:r>
            <a:r>
              <a:rPr lang="en-US" dirty="0"/>
              <a:t>and often make adjustments (could be 20% </a:t>
            </a:r>
            <a:r>
              <a:rPr lang="en-US" dirty="0">
                <a:solidFill>
                  <a:srgbClr val="0070C0"/>
                </a:solidFill>
              </a:rPr>
              <a:t>discount</a:t>
            </a:r>
            <a:r>
              <a:rPr lang="en-US" dirty="0"/>
              <a:t>) to the management case to form their “base case,” along with upside and downside cases (for sensitivity purpose).</a:t>
            </a:r>
          </a:p>
          <a:p>
            <a:r>
              <a:rPr lang="en-US" dirty="0"/>
              <a:t>Pro forma is also called “financial modeling” or “operating modeling” and is likely to be done and maintained by </a:t>
            </a:r>
            <a:r>
              <a:rPr lang="en-US" dirty="0">
                <a:solidFill>
                  <a:srgbClr val="0070C0"/>
                </a:solidFill>
              </a:rPr>
              <a:t>industry coverage bankers</a:t>
            </a:r>
            <a:r>
              <a:rPr lang="en-US" dirty="0"/>
              <a:t>.</a:t>
            </a:r>
          </a:p>
          <a:p>
            <a:r>
              <a:rPr lang="en-US" dirty="0"/>
              <a:t>The forecast for many accounting and cash flow items are often </a:t>
            </a:r>
            <a:r>
              <a:rPr lang="en-US" dirty="0">
                <a:solidFill>
                  <a:srgbClr val="0070C0"/>
                </a:solidFill>
              </a:rPr>
              <a:t>benchmark to sales </a:t>
            </a:r>
            <a:r>
              <a:rPr lang="en-US" dirty="0"/>
              <a:t>and its growth rate whenever there is no better information.  This default method is called the percentage of sales approach.</a:t>
            </a:r>
          </a:p>
          <a:p>
            <a:r>
              <a:rPr lang="en-US" dirty="0"/>
              <a:t>For more about financial modeling, please see Chapter 4, Pinto et al., 3</a:t>
            </a:r>
            <a:r>
              <a:rPr lang="en-US" baseline="30000" dirty="0"/>
              <a:t>rd</a:t>
            </a:r>
            <a:r>
              <a:rPr lang="en-US" dirty="0"/>
              <a:t> edition, Equity Asset Valuation, Wiley, for a concise introduction.</a:t>
            </a:r>
          </a:p>
        </p:txBody>
      </p:sp>
    </p:spTree>
    <p:extLst>
      <p:ext uri="{BB962C8B-B14F-4D97-AF65-F5344CB8AC3E}">
        <p14:creationId xmlns:p14="http://schemas.microsoft.com/office/powerpoint/2010/main" val="934512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Sales forecast</a:t>
            </a:r>
          </a:p>
        </p:txBody>
      </p:sp>
      <p:sp>
        <p:nvSpPr>
          <p:cNvPr id="3" name="Content Placeholder 2"/>
          <p:cNvSpPr>
            <a:spLocks noGrp="1"/>
          </p:cNvSpPr>
          <p:nvPr>
            <p:ph idx="1"/>
          </p:nvPr>
        </p:nvSpPr>
        <p:spPr>
          <a:xfrm>
            <a:off x="2589212" y="1905000"/>
            <a:ext cx="8915400" cy="4006222"/>
          </a:xfrm>
        </p:spPr>
        <p:txBody>
          <a:bodyPr>
            <a:normAutofit/>
          </a:bodyPr>
          <a:lstStyle/>
          <a:p>
            <a:r>
              <a:rPr lang="en-US" sz="2000" dirty="0"/>
              <a:t>For public firms, bankers often use consensus estimates (say from I/B/E/S) for the first 2 or 3 years of the projection period.</a:t>
            </a:r>
          </a:p>
          <a:p>
            <a:r>
              <a:rPr lang="en-US" sz="2000" dirty="0"/>
              <a:t>For private firms, sales may be obtained directly from the management for the first 2 or 3 years of the projection period.  They can also be inferred from the sales growth rate based on their publicly traded peers and </a:t>
            </a:r>
            <a:r>
              <a:rPr lang="en-US" sz="2000" dirty="0" err="1"/>
              <a:t>comparables</a:t>
            </a:r>
            <a:r>
              <a:rPr lang="en-US" sz="2000" dirty="0"/>
              <a:t>.</a:t>
            </a:r>
          </a:p>
          <a:p>
            <a:r>
              <a:rPr lang="en-US" sz="2000" dirty="0"/>
              <a:t>For private targets and public firms during the remaining part of the projection period (i.e., outer years), sale growth rate should gradually converge to the average growth rate in the next stage (say the expected sustainable growth rate in the steady state).</a:t>
            </a:r>
          </a:p>
          <a:p>
            <a:r>
              <a:rPr lang="en-US" sz="2000" dirty="0"/>
              <a:t>Additional information sources: industry reports, consulting studies.</a:t>
            </a:r>
          </a:p>
        </p:txBody>
      </p:sp>
    </p:spTree>
    <p:extLst>
      <p:ext uri="{BB962C8B-B14F-4D97-AF65-F5344CB8AC3E}">
        <p14:creationId xmlns:p14="http://schemas.microsoft.com/office/powerpoint/2010/main" val="818017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Operating expenses forecast</a:t>
            </a:r>
          </a:p>
        </p:txBody>
      </p:sp>
      <p:sp>
        <p:nvSpPr>
          <p:cNvPr id="3" name="Content Placeholder 2"/>
          <p:cNvSpPr>
            <a:spLocks noGrp="1"/>
          </p:cNvSpPr>
          <p:nvPr>
            <p:ph idx="1"/>
          </p:nvPr>
        </p:nvSpPr>
        <p:spPr/>
        <p:txBody>
          <a:bodyPr>
            <a:normAutofit/>
          </a:bodyPr>
          <a:lstStyle/>
          <a:p>
            <a:r>
              <a:rPr lang="en-US" sz="2000" dirty="0"/>
              <a:t>It is quite common to hold a forecasted operating expense item (e.g., COGS, SG&amp;A, etc.) as a fixed percentage of expected sales; i.e., the use of the percentage of sales approach.</a:t>
            </a:r>
          </a:p>
          <a:p>
            <a:r>
              <a:rPr lang="en-US" sz="2000" dirty="0"/>
              <a:t>In some cases, valuation is done based on EBITDA, EBIT, or EBIAT projection along.  Thus, no need to forecast operating expense items.  This alternative method will be discussed toward the end of this topic.</a:t>
            </a:r>
          </a:p>
        </p:txBody>
      </p:sp>
    </p:spTree>
    <p:extLst>
      <p:ext uri="{BB962C8B-B14F-4D97-AF65-F5344CB8AC3E}">
        <p14:creationId xmlns:p14="http://schemas.microsoft.com/office/powerpoint/2010/main" val="1655371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EBITDA and EBIT forecast</a:t>
            </a:r>
          </a:p>
        </p:txBody>
      </p:sp>
      <p:sp>
        <p:nvSpPr>
          <p:cNvPr id="3" name="Content Placeholder 2"/>
          <p:cNvSpPr>
            <a:spLocks noGrp="1"/>
          </p:cNvSpPr>
          <p:nvPr>
            <p:ph idx="1"/>
          </p:nvPr>
        </p:nvSpPr>
        <p:spPr/>
        <p:txBody>
          <a:bodyPr>
            <a:normAutofit/>
          </a:bodyPr>
          <a:lstStyle/>
          <a:p>
            <a:r>
              <a:rPr lang="en-US" sz="2000" dirty="0"/>
              <a:t>For public firms, forecasted EBITDA and EBIT for the next 2 or 3 years are typically sourced from consensus estimates.</a:t>
            </a:r>
          </a:p>
          <a:p>
            <a:r>
              <a:rPr lang="en-US" sz="2000" dirty="0"/>
              <a:t>For private firms, the management may provide forecasted EBITDA and EBIT.  In addition, forecasted EBITDA and EBIT may be benchmarked to publicly traded peers and </a:t>
            </a:r>
            <a:r>
              <a:rPr lang="en-US" sz="2000" dirty="0" err="1"/>
              <a:t>comparables</a:t>
            </a:r>
            <a:r>
              <a:rPr lang="en-US" sz="2000" dirty="0"/>
              <a:t>.</a:t>
            </a:r>
          </a:p>
          <a:p>
            <a:r>
              <a:rPr lang="en-US" sz="2000" dirty="0"/>
              <a:t>Historical margins, as a percentage of sales, can also be used to estimate EBITDA and EBIT.</a:t>
            </a:r>
          </a:p>
        </p:txBody>
      </p:sp>
    </p:spTree>
    <p:extLst>
      <p:ext uri="{BB962C8B-B14F-4D97-AF65-F5344CB8AC3E}">
        <p14:creationId xmlns:p14="http://schemas.microsoft.com/office/powerpoint/2010/main" val="291787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Tax rate forecast</a:t>
            </a:r>
          </a:p>
        </p:txBody>
      </p:sp>
      <p:sp>
        <p:nvSpPr>
          <p:cNvPr id="3" name="Content Placeholder 2"/>
          <p:cNvSpPr>
            <a:spLocks noGrp="1"/>
          </p:cNvSpPr>
          <p:nvPr>
            <p:ph idx="1"/>
          </p:nvPr>
        </p:nvSpPr>
        <p:spPr/>
        <p:txBody>
          <a:bodyPr/>
          <a:lstStyle/>
          <a:p>
            <a:r>
              <a:rPr lang="en-US" sz="2000" dirty="0"/>
              <a:t>Usually, </a:t>
            </a:r>
            <a:r>
              <a:rPr lang="en-US" sz="2000" dirty="0">
                <a:solidFill>
                  <a:srgbClr val="0070C0"/>
                </a:solidFill>
              </a:rPr>
              <a:t>marginal tax rate </a:t>
            </a:r>
            <a:r>
              <a:rPr lang="en-US" sz="2000" dirty="0"/>
              <a:t>is used for computing FCF.</a:t>
            </a:r>
          </a:p>
          <a:p>
            <a:r>
              <a:rPr lang="en-US" sz="2000" dirty="0"/>
              <a:t>Marginal tax rates were largely between 35% and 40%; it is now 21%.</a:t>
            </a:r>
          </a:p>
          <a:p>
            <a:r>
              <a:rPr lang="en-US" sz="2000" dirty="0"/>
              <a:t>Sometimes, the target’s actual tax rate (effective tax rate or cash tax rate) is used for the first few years’ projections.</a:t>
            </a:r>
          </a:p>
          <a:p>
            <a:r>
              <a:rPr lang="en-US" sz="2000" dirty="0"/>
              <a:t>Effective tax rate: the reported tax amount on the income statement divided by the pre-tax income.</a:t>
            </a:r>
          </a:p>
          <a:p>
            <a:r>
              <a:rPr lang="en-US" sz="2000" dirty="0"/>
              <a:t>Cash tax rate: the tax actually paid (as often reported in the statement of cash flow) divided by the pre-tax income.</a:t>
            </a:r>
          </a:p>
        </p:txBody>
      </p:sp>
    </p:spTree>
    <p:extLst>
      <p:ext uri="{BB962C8B-B14F-4D97-AF65-F5344CB8AC3E}">
        <p14:creationId xmlns:p14="http://schemas.microsoft.com/office/powerpoint/2010/main" val="1214276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Capital expenditure (capex), depreciation, and amortization forecast</a:t>
            </a:r>
          </a:p>
        </p:txBody>
      </p:sp>
      <p:sp>
        <p:nvSpPr>
          <p:cNvPr id="3" name="Content Placeholder 2"/>
          <p:cNvSpPr>
            <a:spLocks noGrp="1"/>
          </p:cNvSpPr>
          <p:nvPr>
            <p:ph idx="1"/>
          </p:nvPr>
        </p:nvSpPr>
        <p:spPr>
          <a:xfrm>
            <a:off x="2589212" y="2133600"/>
            <a:ext cx="8915400" cy="4724400"/>
          </a:xfrm>
        </p:spPr>
        <p:txBody>
          <a:bodyPr/>
          <a:lstStyle/>
          <a:p>
            <a:r>
              <a:rPr lang="en-US" dirty="0"/>
              <a:t>Capital expenditure includes spending on property, plant, equipment (PP&amp;E), intangibles, and net cash acquisition of other firms.</a:t>
            </a:r>
          </a:p>
          <a:p>
            <a:r>
              <a:rPr lang="en-US" i="1" dirty="0" err="1"/>
              <a:t>Capex</a:t>
            </a:r>
            <a:r>
              <a:rPr lang="en-US" i="1" baseline="-25000" dirty="0" err="1"/>
              <a:t>t</a:t>
            </a:r>
            <a:r>
              <a:rPr lang="en-US" i="1" dirty="0"/>
              <a:t> = [(Gross </a:t>
            </a:r>
            <a:r>
              <a:rPr lang="en-US" i="1" dirty="0" err="1"/>
              <a:t>PP&amp;E</a:t>
            </a:r>
            <a:r>
              <a:rPr lang="en-US" i="1" baseline="-25000" dirty="0" err="1"/>
              <a:t>t</a:t>
            </a:r>
            <a:r>
              <a:rPr lang="en-US" i="1" dirty="0"/>
              <a:t> + </a:t>
            </a:r>
            <a:r>
              <a:rPr lang="en-US" i="1" dirty="0" err="1"/>
              <a:t>Intangibles</a:t>
            </a:r>
            <a:r>
              <a:rPr lang="en-US" i="1" baseline="-25000" dirty="0" err="1"/>
              <a:t>t</a:t>
            </a:r>
            <a:r>
              <a:rPr lang="en-US" i="1" dirty="0"/>
              <a:t> ) – (Gross PP&amp;E</a:t>
            </a:r>
            <a:r>
              <a:rPr lang="en-US" i="1" baseline="-25000" dirty="0"/>
              <a:t>t-1</a:t>
            </a:r>
            <a:r>
              <a:rPr lang="en-US" i="1" dirty="0"/>
              <a:t> + Intangibles</a:t>
            </a:r>
            <a:r>
              <a:rPr lang="en-US" i="1" baseline="-25000" dirty="0"/>
              <a:t>t-1</a:t>
            </a:r>
            <a:r>
              <a:rPr lang="en-US" i="1" dirty="0"/>
              <a:t> )] + net cash </a:t>
            </a:r>
            <a:r>
              <a:rPr lang="en-US" i="1" dirty="0" err="1"/>
              <a:t>acquisition</a:t>
            </a:r>
            <a:r>
              <a:rPr lang="en-US" i="1" baseline="-25000" dirty="0" err="1"/>
              <a:t>t</a:t>
            </a:r>
            <a:endParaRPr lang="en-US" i="1" dirty="0"/>
          </a:p>
          <a:p>
            <a:r>
              <a:rPr lang="en-US" dirty="0"/>
              <a:t>For public firms, future planned capex is often discussed in the </a:t>
            </a:r>
            <a:r>
              <a:rPr lang="en-US" dirty="0">
                <a:solidFill>
                  <a:srgbClr val="0070C0"/>
                </a:solidFill>
              </a:rPr>
              <a:t>MD&amp;A</a:t>
            </a:r>
            <a:r>
              <a:rPr lang="en-US" dirty="0"/>
              <a:t> of its 10-K.</a:t>
            </a:r>
          </a:p>
          <a:p>
            <a:r>
              <a:rPr lang="en-US" dirty="0"/>
              <a:t>Without better information, capex is often proportional to pro forma sales (</a:t>
            </a:r>
            <a:r>
              <a:rPr lang="en-US" dirty="0">
                <a:solidFill>
                  <a:srgbClr val="0070C0"/>
                </a:solidFill>
              </a:rPr>
              <a:t>the percentage of sales approach</a:t>
            </a:r>
            <a:r>
              <a:rPr lang="en-US" dirty="0"/>
              <a:t>) in line with historical levels.</a:t>
            </a:r>
          </a:p>
          <a:p>
            <a:r>
              <a:rPr lang="en-US" dirty="0"/>
              <a:t>Depreciation and amortization (D&amp;A) can be estimated based on current fixed assets, future planned capex, and the target’s accounting treatments: useful life, straight-line, accelerated, salvage value, etc.</a:t>
            </a:r>
          </a:p>
          <a:p>
            <a:r>
              <a:rPr lang="en-US" dirty="0"/>
              <a:t>D&amp;A can also be forecasted by fixing its ratio to sales (the percentage of sales approach).</a:t>
            </a:r>
          </a:p>
          <a:p>
            <a:endParaRPr lang="en-US" dirty="0"/>
          </a:p>
        </p:txBody>
      </p:sp>
    </p:spTree>
    <p:extLst>
      <p:ext uri="{BB962C8B-B14F-4D97-AF65-F5344CB8AC3E}">
        <p14:creationId xmlns:p14="http://schemas.microsoft.com/office/powerpoint/2010/main" val="957217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 in NWC forecast</a:t>
            </a:r>
          </a:p>
        </p:txBody>
      </p:sp>
      <p:sp>
        <p:nvSpPr>
          <p:cNvPr id="3" name="Content Placeholder 2"/>
          <p:cNvSpPr>
            <a:spLocks noGrp="1"/>
          </p:cNvSpPr>
          <p:nvPr>
            <p:ph idx="1"/>
          </p:nvPr>
        </p:nvSpPr>
        <p:spPr>
          <a:xfrm>
            <a:off x="2589212" y="2133599"/>
            <a:ext cx="8915400" cy="4347587"/>
          </a:xfrm>
        </p:spPr>
        <p:txBody>
          <a:bodyPr>
            <a:normAutofit/>
          </a:bodyPr>
          <a:lstStyle/>
          <a:p>
            <a:r>
              <a:rPr lang="en-US" i="1" dirty="0"/>
              <a:t>Net Working Capital = (Accounts Receivable + Inventory + Prepaid Expenses and Other Current Assets) </a:t>
            </a:r>
            <a:r>
              <a:rPr lang="mr-IN" i="1" dirty="0"/>
              <a:t>–</a:t>
            </a:r>
            <a:r>
              <a:rPr lang="en-US" i="1" dirty="0"/>
              <a:t> (Accounts Payable + Accrued Liabilities + Other Current Liabilities)</a:t>
            </a:r>
          </a:p>
          <a:p>
            <a:r>
              <a:rPr lang="en-US" dirty="0"/>
              <a:t>Note that </a:t>
            </a:r>
            <a:r>
              <a:rPr lang="en-US" dirty="0">
                <a:solidFill>
                  <a:srgbClr val="0070C0"/>
                </a:solidFill>
              </a:rPr>
              <a:t>cash</a:t>
            </a:r>
            <a:r>
              <a:rPr lang="en-US" dirty="0"/>
              <a:t>, cash equivalents, and </a:t>
            </a:r>
            <a:r>
              <a:rPr lang="en-US" dirty="0">
                <a:solidFill>
                  <a:srgbClr val="0070C0"/>
                </a:solidFill>
              </a:rPr>
              <a:t>notes payable </a:t>
            </a:r>
            <a:r>
              <a:rPr lang="en-US" dirty="0"/>
              <a:t>are </a:t>
            </a:r>
            <a:r>
              <a:rPr lang="en-US" dirty="0">
                <a:solidFill>
                  <a:srgbClr val="0070C0"/>
                </a:solidFill>
              </a:rPr>
              <a:t>not</a:t>
            </a:r>
            <a:r>
              <a:rPr lang="en-US" dirty="0"/>
              <a:t> part of the NWC for valuation purposes.</a:t>
            </a:r>
          </a:p>
          <a:p>
            <a:r>
              <a:rPr lang="en-US" dirty="0"/>
              <a:t>One possible approach: Forecast the individual NWC component for each year during the forecast period.  NWC and year-to-year change (increase or decrease) in NWC are then computed.</a:t>
            </a:r>
          </a:p>
          <a:p>
            <a:r>
              <a:rPr lang="en-US" dirty="0"/>
              <a:t>Another approach: Use the percentage of sales approach to estimate NWC.  Year-to-year change in NWC (that is, NWC investment) is then computed.</a:t>
            </a:r>
          </a:p>
          <a:p>
            <a:r>
              <a:rPr lang="en-US" dirty="0"/>
              <a:t>Change in </a:t>
            </a:r>
            <a:r>
              <a:rPr lang="en-US" dirty="0" err="1"/>
              <a:t>NWC</a:t>
            </a:r>
            <a:r>
              <a:rPr lang="en-US" baseline="-25000" dirty="0" err="1"/>
              <a:t>t</a:t>
            </a:r>
            <a:r>
              <a:rPr lang="en-US" dirty="0"/>
              <a:t> = increase/decrease in </a:t>
            </a:r>
            <a:r>
              <a:rPr lang="en-US" dirty="0" err="1"/>
              <a:t>NWC</a:t>
            </a:r>
            <a:r>
              <a:rPr lang="en-US" baseline="-25000" dirty="0" err="1"/>
              <a:t>t</a:t>
            </a:r>
            <a:r>
              <a:rPr lang="en-US" dirty="0"/>
              <a:t> = NWC </a:t>
            </a:r>
            <a:r>
              <a:rPr lang="en-US" dirty="0" err="1"/>
              <a:t>investment</a:t>
            </a:r>
            <a:r>
              <a:rPr lang="en-US" baseline="-25000" dirty="0" err="1"/>
              <a:t>t</a:t>
            </a:r>
            <a:r>
              <a:rPr lang="en-US" dirty="0"/>
              <a:t> = </a:t>
            </a:r>
            <a:r>
              <a:rPr lang="en-US" dirty="0" err="1"/>
              <a:t>NWC</a:t>
            </a:r>
            <a:r>
              <a:rPr lang="en-US" baseline="-25000" dirty="0" err="1"/>
              <a:t>t</a:t>
            </a:r>
            <a:r>
              <a:rPr lang="en-US" dirty="0"/>
              <a:t> </a:t>
            </a:r>
            <a:r>
              <a:rPr lang="mr-IN" dirty="0"/>
              <a:t>–</a:t>
            </a:r>
            <a:r>
              <a:rPr lang="en-US" dirty="0"/>
              <a:t> NWC</a:t>
            </a:r>
            <a:r>
              <a:rPr lang="en-US" baseline="-25000" dirty="0"/>
              <a:t>t-1</a:t>
            </a:r>
            <a:r>
              <a:rPr lang="en-US" dirty="0"/>
              <a:t>.</a:t>
            </a:r>
          </a:p>
        </p:txBody>
      </p:sp>
      <p:sp>
        <p:nvSpPr>
          <p:cNvPr id="4" name="TextBox 3">
            <a:extLst>
              <a:ext uri="{FF2B5EF4-FFF2-40B4-BE49-F238E27FC236}">
                <a16:creationId xmlns:a16="http://schemas.microsoft.com/office/drawing/2014/main" id="{BAEFE510-2D1D-9742-9734-E2911FDB0936}"/>
              </a:ext>
            </a:extLst>
          </p:cNvPr>
          <p:cNvSpPr txBox="1"/>
          <p:nvPr/>
        </p:nvSpPr>
        <p:spPr>
          <a:xfrm>
            <a:off x="1551398" y="6226139"/>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597915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AC4E2-2BE6-AA42-9186-037D36C755AF}"/>
              </a:ext>
            </a:extLst>
          </p:cNvPr>
          <p:cNvSpPr>
            <a:spLocks noGrp="1"/>
          </p:cNvSpPr>
          <p:nvPr>
            <p:ph type="title"/>
          </p:nvPr>
        </p:nvSpPr>
        <p:spPr/>
        <p:txBody>
          <a:bodyPr/>
          <a:lstStyle/>
          <a:p>
            <a:endParaRPr lang="en-US" dirty="0"/>
          </a:p>
        </p:txBody>
      </p:sp>
      <p:graphicFrame>
        <p:nvGraphicFramePr>
          <p:cNvPr id="4" name="Content Placeholder 3">
            <a:extLst>
              <a:ext uri="{FF2B5EF4-FFF2-40B4-BE49-F238E27FC236}">
                <a16:creationId xmlns:a16="http://schemas.microsoft.com/office/drawing/2014/main" id="{8ED607D3-BCDB-C34B-B55A-2A211A35E7CE}"/>
              </a:ext>
            </a:extLst>
          </p:cNvPr>
          <p:cNvGraphicFramePr>
            <a:graphicFrameLocks noGrp="1"/>
          </p:cNvGraphicFramePr>
          <p:nvPr>
            <p:ph idx="1"/>
            <p:extLst>
              <p:ext uri="{D42A27DB-BD31-4B8C-83A1-F6EECF244321}">
                <p14:modId xmlns:p14="http://schemas.microsoft.com/office/powerpoint/2010/main" val="529369571"/>
              </p:ext>
            </p:extLst>
          </p:nvPr>
        </p:nvGraphicFramePr>
        <p:xfrm>
          <a:off x="1193368" y="433953"/>
          <a:ext cx="9794932" cy="6013350"/>
        </p:xfrm>
        <a:graphic>
          <a:graphicData uri="http://schemas.openxmlformats.org/drawingml/2006/table">
            <a:tbl>
              <a:tblPr>
                <a:tableStyleId>{5C22544A-7EE6-4342-B048-85BDC9FD1C3A}</a:tableStyleId>
              </a:tblPr>
              <a:tblGrid>
                <a:gridCol w="3443434">
                  <a:extLst>
                    <a:ext uri="{9D8B030D-6E8A-4147-A177-3AD203B41FA5}">
                      <a16:colId xmlns:a16="http://schemas.microsoft.com/office/drawing/2014/main" val="1807858114"/>
                    </a:ext>
                  </a:extLst>
                </a:gridCol>
                <a:gridCol w="1058583">
                  <a:extLst>
                    <a:ext uri="{9D8B030D-6E8A-4147-A177-3AD203B41FA5}">
                      <a16:colId xmlns:a16="http://schemas.microsoft.com/office/drawing/2014/main" val="2851858010"/>
                    </a:ext>
                  </a:extLst>
                </a:gridCol>
                <a:gridCol w="1058583">
                  <a:extLst>
                    <a:ext uri="{9D8B030D-6E8A-4147-A177-3AD203B41FA5}">
                      <a16:colId xmlns:a16="http://schemas.microsoft.com/office/drawing/2014/main" val="972620265"/>
                    </a:ext>
                  </a:extLst>
                </a:gridCol>
                <a:gridCol w="1058583">
                  <a:extLst>
                    <a:ext uri="{9D8B030D-6E8A-4147-A177-3AD203B41FA5}">
                      <a16:colId xmlns:a16="http://schemas.microsoft.com/office/drawing/2014/main" val="2984439333"/>
                    </a:ext>
                  </a:extLst>
                </a:gridCol>
                <a:gridCol w="1058583">
                  <a:extLst>
                    <a:ext uri="{9D8B030D-6E8A-4147-A177-3AD203B41FA5}">
                      <a16:colId xmlns:a16="http://schemas.microsoft.com/office/drawing/2014/main" val="410542755"/>
                    </a:ext>
                  </a:extLst>
                </a:gridCol>
                <a:gridCol w="1058583">
                  <a:extLst>
                    <a:ext uri="{9D8B030D-6E8A-4147-A177-3AD203B41FA5}">
                      <a16:colId xmlns:a16="http://schemas.microsoft.com/office/drawing/2014/main" val="2762070519"/>
                    </a:ext>
                  </a:extLst>
                </a:gridCol>
                <a:gridCol w="1058583">
                  <a:extLst>
                    <a:ext uri="{9D8B030D-6E8A-4147-A177-3AD203B41FA5}">
                      <a16:colId xmlns:a16="http://schemas.microsoft.com/office/drawing/2014/main" val="3062711861"/>
                    </a:ext>
                  </a:extLst>
                </a:gridCol>
              </a:tblGrid>
              <a:tr h="200445">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gridSpan="5">
                  <a:txBody>
                    <a:bodyPr/>
                    <a:lstStyle/>
                    <a:p>
                      <a:pPr algn="ctr" fontAlgn="b"/>
                      <a:r>
                        <a:rPr lang="en-US" sz="700" u="none" strike="noStrike">
                          <a:effectLst/>
                        </a:rPr>
                        <a:t>Projection  Period</a:t>
                      </a:r>
                      <a:endParaRPr lang="en-US" sz="700" b="0" i="0" u="none" strike="noStrike">
                        <a:solidFill>
                          <a:srgbClr val="000000"/>
                        </a:solidFill>
                        <a:effectLst/>
                        <a:latin typeface="Calibri" panose="020F0502020204030204" pitchFamily="34" charset="0"/>
                      </a:endParaRPr>
                    </a:p>
                  </a:txBody>
                  <a:tcPr marL="5904" marR="5904" marT="5904"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63049108"/>
                  </a:ext>
                </a:extLst>
              </a:tr>
              <a:tr h="200445">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r>
                        <a:rPr lang="en-US" sz="700" u="none" strike="noStrike">
                          <a:effectLst/>
                        </a:rPr>
                        <a:t>Year 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r>
                        <a:rPr lang="en-US" sz="700" u="none" strike="noStrike">
                          <a:effectLst/>
                        </a:rPr>
                        <a:t>Year 1</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r>
                        <a:rPr lang="en-US" sz="700" u="none" strike="noStrike">
                          <a:effectLst/>
                        </a:rPr>
                        <a:t>Year 2</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r>
                        <a:rPr lang="en-US" sz="700" u="none" strike="noStrike">
                          <a:effectLst/>
                        </a:rPr>
                        <a:t>Year 3</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r>
                        <a:rPr lang="en-US" sz="700" u="none" strike="noStrike">
                          <a:effectLst/>
                        </a:rPr>
                        <a:t>Year 4</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r>
                        <a:rPr lang="en-US" sz="700" u="none" strike="noStrike">
                          <a:effectLst/>
                        </a:rPr>
                        <a:t>Year 5</a:t>
                      </a:r>
                      <a:endParaRPr lang="en-US" sz="700" b="0" i="0" u="none" strike="noStrike">
                        <a:solidFill>
                          <a:srgbClr val="000000"/>
                        </a:solidFill>
                        <a:effectLst/>
                        <a:latin typeface="Calibri" panose="020F0502020204030204" pitchFamily="34" charset="0"/>
                      </a:endParaRPr>
                    </a:p>
                  </a:txBody>
                  <a:tcPr marL="5904" marR="5904" marT="5904" marB="0" anchor="b"/>
                </a:tc>
                <a:extLst>
                  <a:ext uri="{0D108BD9-81ED-4DB2-BD59-A6C34878D82A}">
                    <a16:rowId xmlns:a16="http://schemas.microsoft.com/office/drawing/2014/main" val="2571186333"/>
                  </a:ext>
                </a:extLst>
              </a:tr>
              <a:tr h="200445">
                <a:tc>
                  <a:txBody>
                    <a:bodyPr/>
                    <a:lstStyle/>
                    <a:p>
                      <a:pPr algn="l" fontAlgn="b"/>
                      <a:r>
                        <a:rPr lang="en-US" sz="700" u="none" strike="noStrike">
                          <a:effectLst/>
                        </a:rPr>
                        <a:t>Cash and equivalents</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190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200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extLst>
                  <a:ext uri="{0D108BD9-81ED-4DB2-BD59-A6C34878D82A}">
                    <a16:rowId xmlns:a16="http://schemas.microsoft.com/office/drawing/2014/main" val="3285883446"/>
                  </a:ext>
                </a:extLst>
              </a:tr>
              <a:tr h="200445">
                <a:tc>
                  <a:txBody>
                    <a:bodyPr/>
                    <a:lstStyle/>
                    <a:p>
                      <a:pPr algn="l" fontAlgn="b"/>
                      <a:r>
                        <a:rPr lang="en-US" sz="700" u="none" strike="noStrike">
                          <a:effectLst/>
                        </a:rPr>
                        <a:t>A/R</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560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600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extLst>
                  <a:ext uri="{0D108BD9-81ED-4DB2-BD59-A6C34878D82A}">
                    <a16:rowId xmlns:a16="http://schemas.microsoft.com/office/drawing/2014/main" val="2129877301"/>
                  </a:ext>
                </a:extLst>
              </a:tr>
              <a:tr h="200445">
                <a:tc>
                  <a:txBody>
                    <a:bodyPr/>
                    <a:lstStyle/>
                    <a:p>
                      <a:pPr algn="l" fontAlgn="b"/>
                      <a:r>
                        <a:rPr lang="en-US" sz="700" u="none" strike="noStrike">
                          <a:effectLst/>
                        </a:rPr>
                        <a:t>Inventory</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410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440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extLst>
                  <a:ext uri="{0D108BD9-81ED-4DB2-BD59-A6C34878D82A}">
                    <a16:rowId xmlns:a16="http://schemas.microsoft.com/office/drawing/2014/main" val="3880468662"/>
                  </a:ext>
                </a:extLst>
              </a:tr>
              <a:tr h="200445">
                <a:tc>
                  <a:txBody>
                    <a:bodyPr/>
                    <a:lstStyle/>
                    <a:p>
                      <a:pPr algn="l" fontAlgn="b"/>
                      <a:r>
                        <a:rPr lang="en-US" sz="700" u="none" strike="noStrike">
                          <a:effectLst/>
                        </a:rPr>
                        <a:t>Total current assets</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1160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1240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extLst>
                  <a:ext uri="{0D108BD9-81ED-4DB2-BD59-A6C34878D82A}">
                    <a16:rowId xmlns:a16="http://schemas.microsoft.com/office/drawing/2014/main" val="2949561452"/>
                  </a:ext>
                </a:extLst>
              </a:tr>
              <a:tr h="200445">
                <a:tc>
                  <a:txBody>
                    <a:bodyPr/>
                    <a:lstStyle/>
                    <a:p>
                      <a:pPr algn="l" fontAlgn="b"/>
                      <a:r>
                        <a:rPr lang="en-US" sz="700" u="none" strike="noStrike">
                          <a:effectLst/>
                        </a:rPr>
                        <a:t>Gross fixed assets</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2200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2600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extLst>
                  <a:ext uri="{0D108BD9-81ED-4DB2-BD59-A6C34878D82A}">
                    <a16:rowId xmlns:a16="http://schemas.microsoft.com/office/drawing/2014/main" val="3055734927"/>
                  </a:ext>
                </a:extLst>
              </a:tr>
              <a:tr h="200445">
                <a:tc>
                  <a:txBody>
                    <a:bodyPr/>
                    <a:lstStyle/>
                    <a:p>
                      <a:pPr algn="l" fontAlgn="b"/>
                      <a:r>
                        <a:rPr lang="en-US" sz="700" u="none" strike="noStrike">
                          <a:effectLst/>
                        </a:rPr>
                        <a:t>Accumulated depreciation</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900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1200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extLst>
                  <a:ext uri="{0D108BD9-81ED-4DB2-BD59-A6C34878D82A}">
                    <a16:rowId xmlns:a16="http://schemas.microsoft.com/office/drawing/2014/main" val="3369068077"/>
                  </a:ext>
                </a:extLst>
              </a:tr>
              <a:tr h="200445">
                <a:tc>
                  <a:txBody>
                    <a:bodyPr/>
                    <a:lstStyle/>
                    <a:p>
                      <a:pPr algn="l" fontAlgn="b"/>
                      <a:r>
                        <a:rPr lang="en-US" sz="700" u="none" strike="noStrike">
                          <a:effectLst/>
                        </a:rPr>
                        <a:t>Net fixed assets</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1300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1400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extLst>
                  <a:ext uri="{0D108BD9-81ED-4DB2-BD59-A6C34878D82A}">
                    <a16:rowId xmlns:a16="http://schemas.microsoft.com/office/drawing/2014/main" val="1622183765"/>
                  </a:ext>
                </a:extLst>
              </a:tr>
              <a:tr h="200445">
                <a:tc>
                  <a:txBody>
                    <a:bodyPr/>
                    <a:lstStyle/>
                    <a:p>
                      <a:pPr algn="l" fontAlgn="b"/>
                      <a:r>
                        <a:rPr lang="en-US" sz="700" u="none" strike="noStrike">
                          <a:effectLst/>
                        </a:rPr>
                        <a:t>Total assets</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2460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2640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extLst>
                  <a:ext uri="{0D108BD9-81ED-4DB2-BD59-A6C34878D82A}">
                    <a16:rowId xmlns:a16="http://schemas.microsoft.com/office/drawing/2014/main" val="2619915305"/>
                  </a:ext>
                </a:extLst>
              </a:tr>
              <a:tr h="200445">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extLst>
                  <a:ext uri="{0D108BD9-81ED-4DB2-BD59-A6C34878D82A}">
                    <a16:rowId xmlns:a16="http://schemas.microsoft.com/office/drawing/2014/main" val="2384309814"/>
                  </a:ext>
                </a:extLst>
              </a:tr>
              <a:tr h="200445">
                <a:tc>
                  <a:txBody>
                    <a:bodyPr/>
                    <a:lstStyle/>
                    <a:p>
                      <a:pPr algn="l" fontAlgn="b"/>
                      <a:r>
                        <a:rPr lang="en-US" sz="700" u="none" strike="noStrike">
                          <a:effectLst/>
                        </a:rPr>
                        <a:t>A/P</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285</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300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extLst>
                  <a:ext uri="{0D108BD9-81ED-4DB2-BD59-A6C34878D82A}">
                    <a16:rowId xmlns:a16="http://schemas.microsoft.com/office/drawing/2014/main" val="753612498"/>
                  </a:ext>
                </a:extLst>
              </a:tr>
              <a:tr h="200445">
                <a:tc>
                  <a:txBody>
                    <a:bodyPr/>
                    <a:lstStyle/>
                    <a:p>
                      <a:pPr algn="l" fontAlgn="b"/>
                      <a:r>
                        <a:rPr lang="en-US" sz="700" u="none" strike="noStrike">
                          <a:effectLst/>
                        </a:rPr>
                        <a:t>N/P</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200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250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extLst>
                  <a:ext uri="{0D108BD9-81ED-4DB2-BD59-A6C34878D82A}">
                    <a16:rowId xmlns:a16="http://schemas.microsoft.com/office/drawing/2014/main" val="2206782738"/>
                  </a:ext>
                </a:extLst>
              </a:tr>
              <a:tr h="200445">
                <a:tc>
                  <a:txBody>
                    <a:bodyPr/>
                    <a:lstStyle/>
                    <a:p>
                      <a:pPr algn="l" fontAlgn="b"/>
                      <a:r>
                        <a:rPr lang="en-US" sz="700" u="none" strike="noStrike">
                          <a:effectLst/>
                        </a:rPr>
                        <a:t>Other current liabilities</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140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150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extLst>
                  <a:ext uri="{0D108BD9-81ED-4DB2-BD59-A6C34878D82A}">
                    <a16:rowId xmlns:a16="http://schemas.microsoft.com/office/drawing/2014/main" val="3629456115"/>
                  </a:ext>
                </a:extLst>
              </a:tr>
              <a:tr h="200445">
                <a:tc>
                  <a:txBody>
                    <a:bodyPr/>
                    <a:lstStyle/>
                    <a:p>
                      <a:pPr algn="l" fontAlgn="b"/>
                      <a:r>
                        <a:rPr lang="en-US" sz="700" u="none" strike="noStrike">
                          <a:effectLst/>
                        </a:rPr>
                        <a:t>Total current liabilities</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625</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700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extLst>
                  <a:ext uri="{0D108BD9-81ED-4DB2-BD59-A6C34878D82A}">
                    <a16:rowId xmlns:a16="http://schemas.microsoft.com/office/drawing/2014/main" val="1557894185"/>
                  </a:ext>
                </a:extLst>
              </a:tr>
              <a:tr h="200445">
                <a:tc>
                  <a:txBody>
                    <a:bodyPr/>
                    <a:lstStyle/>
                    <a:p>
                      <a:pPr algn="l" fontAlgn="b"/>
                      <a:r>
                        <a:rPr lang="en-US" sz="700" u="none" strike="noStrike">
                          <a:effectLst/>
                        </a:rPr>
                        <a:t>L-T Debt</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865</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890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extLst>
                  <a:ext uri="{0D108BD9-81ED-4DB2-BD59-A6C34878D82A}">
                    <a16:rowId xmlns:a16="http://schemas.microsoft.com/office/drawing/2014/main" val="1543557769"/>
                  </a:ext>
                </a:extLst>
              </a:tr>
              <a:tr h="200445">
                <a:tc>
                  <a:txBody>
                    <a:bodyPr/>
                    <a:lstStyle/>
                    <a:p>
                      <a:pPr algn="l" fontAlgn="b"/>
                      <a:r>
                        <a:rPr lang="en-US" sz="700" u="none" strike="noStrike">
                          <a:effectLst/>
                        </a:rPr>
                        <a:t>Common Stock</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100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100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extLst>
                  <a:ext uri="{0D108BD9-81ED-4DB2-BD59-A6C34878D82A}">
                    <a16:rowId xmlns:a16="http://schemas.microsoft.com/office/drawing/2014/main" val="2488412153"/>
                  </a:ext>
                </a:extLst>
              </a:tr>
              <a:tr h="200445">
                <a:tc>
                  <a:txBody>
                    <a:bodyPr/>
                    <a:lstStyle/>
                    <a:p>
                      <a:pPr algn="l" fontAlgn="b"/>
                      <a:r>
                        <a:rPr lang="en-US" sz="700" u="none" strike="noStrike">
                          <a:effectLst/>
                        </a:rPr>
                        <a:t>Additional paid-in capital</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200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200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extLst>
                  <a:ext uri="{0D108BD9-81ED-4DB2-BD59-A6C34878D82A}">
                    <a16:rowId xmlns:a16="http://schemas.microsoft.com/office/drawing/2014/main" val="3278496985"/>
                  </a:ext>
                </a:extLst>
              </a:tr>
              <a:tr h="200445">
                <a:tc>
                  <a:txBody>
                    <a:bodyPr/>
                    <a:lstStyle/>
                    <a:p>
                      <a:pPr algn="l" fontAlgn="b"/>
                      <a:r>
                        <a:rPr lang="en-US" sz="700" u="none" strike="noStrike">
                          <a:effectLst/>
                        </a:rPr>
                        <a:t>R/E</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670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750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extLst>
                  <a:ext uri="{0D108BD9-81ED-4DB2-BD59-A6C34878D82A}">
                    <a16:rowId xmlns:a16="http://schemas.microsoft.com/office/drawing/2014/main" val="2758156088"/>
                  </a:ext>
                </a:extLst>
              </a:tr>
              <a:tr h="200445">
                <a:tc>
                  <a:txBody>
                    <a:bodyPr/>
                    <a:lstStyle/>
                    <a:p>
                      <a:pPr algn="l" fontAlgn="b"/>
                      <a:r>
                        <a:rPr lang="en-US" sz="700" u="none" strike="noStrike">
                          <a:effectLst/>
                        </a:rPr>
                        <a:t>Total shareholders' equity</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970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1050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extLst>
                  <a:ext uri="{0D108BD9-81ED-4DB2-BD59-A6C34878D82A}">
                    <a16:rowId xmlns:a16="http://schemas.microsoft.com/office/drawing/2014/main" val="415696782"/>
                  </a:ext>
                </a:extLst>
              </a:tr>
              <a:tr h="200445">
                <a:tc>
                  <a:txBody>
                    <a:bodyPr/>
                    <a:lstStyle/>
                    <a:p>
                      <a:pPr algn="l" fontAlgn="b"/>
                      <a:r>
                        <a:rPr lang="en-US" sz="700" u="none" strike="noStrike">
                          <a:effectLst/>
                        </a:rPr>
                        <a:t>Total liabilities ad shareholders' equity</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2460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2640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extLst>
                  <a:ext uri="{0D108BD9-81ED-4DB2-BD59-A6C34878D82A}">
                    <a16:rowId xmlns:a16="http://schemas.microsoft.com/office/drawing/2014/main" val="1101224717"/>
                  </a:ext>
                </a:extLst>
              </a:tr>
              <a:tr h="200445">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extLst>
                  <a:ext uri="{0D108BD9-81ED-4DB2-BD59-A6C34878D82A}">
                    <a16:rowId xmlns:a16="http://schemas.microsoft.com/office/drawing/2014/main" val="495261068"/>
                  </a:ext>
                </a:extLst>
              </a:tr>
              <a:tr h="200445">
                <a:tc>
                  <a:txBody>
                    <a:bodyPr/>
                    <a:lstStyle/>
                    <a:p>
                      <a:pPr algn="l" fontAlgn="b"/>
                      <a:r>
                        <a:rPr lang="en-US" sz="700" u="none" strike="noStrike">
                          <a:effectLst/>
                        </a:rPr>
                        <a:t>EBIT</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500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extLst>
                  <a:ext uri="{0D108BD9-81ED-4DB2-BD59-A6C34878D82A}">
                    <a16:rowId xmlns:a16="http://schemas.microsoft.com/office/drawing/2014/main" val="198046987"/>
                  </a:ext>
                </a:extLst>
              </a:tr>
              <a:tr h="200445">
                <a:tc>
                  <a:txBody>
                    <a:bodyPr/>
                    <a:lstStyle/>
                    <a:p>
                      <a:pPr algn="l" fontAlgn="b"/>
                      <a:r>
                        <a:rPr lang="en-US" sz="700" u="none" strike="noStrike">
                          <a:effectLst/>
                        </a:rPr>
                        <a:t>Tax rate</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40%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extLst>
                  <a:ext uri="{0D108BD9-81ED-4DB2-BD59-A6C34878D82A}">
                    <a16:rowId xmlns:a16="http://schemas.microsoft.com/office/drawing/2014/main" val="241047706"/>
                  </a:ext>
                </a:extLst>
              </a:tr>
              <a:tr h="200445">
                <a:tc>
                  <a:txBody>
                    <a:bodyPr/>
                    <a:lstStyle/>
                    <a:p>
                      <a:pPr algn="l" fontAlgn="b"/>
                      <a:r>
                        <a:rPr lang="en-US" sz="700" u="none" strike="noStrike">
                          <a:effectLst/>
                        </a:rPr>
                        <a:t>EBIAT</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300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extLst>
                  <a:ext uri="{0D108BD9-81ED-4DB2-BD59-A6C34878D82A}">
                    <a16:rowId xmlns:a16="http://schemas.microsoft.com/office/drawing/2014/main" val="1992818372"/>
                  </a:ext>
                </a:extLst>
              </a:tr>
              <a:tr h="200445">
                <a:tc>
                  <a:txBody>
                    <a:bodyPr/>
                    <a:lstStyle/>
                    <a:p>
                      <a:pPr algn="l" fontAlgn="b"/>
                      <a:r>
                        <a:rPr lang="en-US" sz="700" u="none" strike="noStrike">
                          <a:effectLst/>
                        </a:rPr>
                        <a:t>Depreciation and Amortization</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300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extLst>
                  <a:ext uri="{0D108BD9-81ED-4DB2-BD59-A6C34878D82A}">
                    <a16:rowId xmlns:a16="http://schemas.microsoft.com/office/drawing/2014/main" val="4222127968"/>
                  </a:ext>
                </a:extLst>
              </a:tr>
              <a:tr h="200445">
                <a:tc>
                  <a:txBody>
                    <a:bodyPr/>
                    <a:lstStyle/>
                    <a:p>
                      <a:pPr algn="l" fontAlgn="b"/>
                      <a:r>
                        <a:rPr lang="en-US" sz="700" u="none" strike="noStrike">
                          <a:effectLst/>
                        </a:rPr>
                        <a:t>Capex</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400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extLst>
                  <a:ext uri="{0D108BD9-81ED-4DB2-BD59-A6C34878D82A}">
                    <a16:rowId xmlns:a16="http://schemas.microsoft.com/office/drawing/2014/main" val="3826020204"/>
                  </a:ext>
                </a:extLst>
              </a:tr>
              <a:tr h="200445">
                <a:tc>
                  <a:txBody>
                    <a:bodyPr/>
                    <a:lstStyle/>
                    <a:p>
                      <a:pPr algn="l" fontAlgn="b"/>
                      <a:r>
                        <a:rPr lang="en-US" sz="700" u="none" strike="noStrike">
                          <a:effectLst/>
                        </a:rPr>
                        <a:t>NWC</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545</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590</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extLst>
                  <a:ext uri="{0D108BD9-81ED-4DB2-BD59-A6C34878D82A}">
                    <a16:rowId xmlns:a16="http://schemas.microsoft.com/office/drawing/2014/main" val="1793195596"/>
                  </a:ext>
                </a:extLst>
              </a:tr>
              <a:tr h="200445">
                <a:tc>
                  <a:txBody>
                    <a:bodyPr/>
                    <a:lstStyle/>
                    <a:p>
                      <a:pPr algn="l" fontAlgn="b"/>
                      <a:r>
                        <a:rPr lang="en-US" sz="700" u="none" strike="noStrike">
                          <a:effectLst/>
                        </a:rPr>
                        <a:t>Change in NWC</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45</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extLst>
                  <a:ext uri="{0D108BD9-81ED-4DB2-BD59-A6C34878D82A}">
                    <a16:rowId xmlns:a16="http://schemas.microsoft.com/office/drawing/2014/main" val="852141235"/>
                  </a:ext>
                </a:extLst>
              </a:tr>
              <a:tr h="200445">
                <a:tc>
                  <a:txBody>
                    <a:bodyPr/>
                    <a:lstStyle/>
                    <a:p>
                      <a:pPr algn="l" fontAlgn="b"/>
                      <a:r>
                        <a:rPr lang="en-US" sz="700" u="none" strike="noStrike">
                          <a:effectLst/>
                        </a:rPr>
                        <a:t>FCFF</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r" fontAlgn="b"/>
                      <a:r>
                        <a:rPr lang="en-US" sz="700" u="none" strike="noStrike">
                          <a:effectLst/>
                        </a:rPr>
                        <a:t>155</a:t>
                      </a:r>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904" marR="5904" marT="5904" marB="0" anchor="b"/>
                </a:tc>
                <a:tc>
                  <a:txBody>
                    <a:bodyPr/>
                    <a:lstStyle/>
                    <a:p>
                      <a:pPr algn="l" fontAlgn="b"/>
                      <a:endParaRPr lang="en-US" sz="700" b="0" i="0" u="none" strike="noStrike" dirty="0">
                        <a:solidFill>
                          <a:srgbClr val="000000"/>
                        </a:solidFill>
                        <a:effectLst/>
                        <a:latin typeface="Calibri" panose="020F0502020204030204" pitchFamily="34" charset="0"/>
                      </a:endParaRPr>
                    </a:p>
                  </a:txBody>
                  <a:tcPr marL="5904" marR="5904" marT="5904" marB="0" anchor="b"/>
                </a:tc>
                <a:extLst>
                  <a:ext uri="{0D108BD9-81ED-4DB2-BD59-A6C34878D82A}">
                    <a16:rowId xmlns:a16="http://schemas.microsoft.com/office/drawing/2014/main" val="3027864807"/>
                  </a:ext>
                </a:extLst>
              </a:tr>
            </a:tbl>
          </a:graphicData>
        </a:graphic>
      </p:graphicFrame>
    </p:spTree>
    <p:extLst>
      <p:ext uri="{BB962C8B-B14F-4D97-AF65-F5344CB8AC3E}">
        <p14:creationId xmlns:p14="http://schemas.microsoft.com/office/powerpoint/2010/main" val="1147066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Target valuation</a:t>
            </a:r>
          </a:p>
        </p:txBody>
      </p:sp>
      <p:sp>
        <p:nvSpPr>
          <p:cNvPr id="3" name="Content Placeholder 2"/>
          <p:cNvSpPr>
            <a:spLocks noGrp="1"/>
          </p:cNvSpPr>
          <p:nvPr>
            <p:ph idx="1"/>
          </p:nvPr>
        </p:nvSpPr>
        <p:spPr>
          <a:xfrm>
            <a:off x="2589212" y="1905000"/>
            <a:ext cx="8915400" cy="4505848"/>
          </a:xfrm>
        </p:spPr>
        <p:txBody>
          <a:bodyPr>
            <a:normAutofit/>
          </a:bodyPr>
          <a:lstStyle/>
          <a:p>
            <a:r>
              <a:rPr lang="en-US" sz="2000" dirty="0"/>
              <a:t>Valuation is the foundation of every deal.</a:t>
            </a:r>
          </a:p>
          <a:p>
            <a:r>
              <a:rPr lang="en-US" sz="2000" dirty="0"/>
              <a:t>A </a:t>
            </a:r>
            <a:r>
              <a:rPr lang="en-US" sz="2000" dirty="0">
                <a:solidFill>
                  <a:srgbClr val="0070C0"/>
                </a:solidFill>
              </a:rPr>
              <a:t>public</a:t>
            </a:r>
            <a:r>
              <a:rPr lang="en-US" sz="2000" dirty="0">
                <a:solidFill>
                  <a:schemeClr val="accent4">
                    <a:lumMod val="75000"/>
                  </a:schemeClr>
                </a:solidFill>
              </a:rPr>
              <a:t> </a:t>
            </a:r>
            <a:r>
              <a:rPr lang="en-US" sz="2000" dirty="0">
                <a:solidFill>
                  <a:schemeClr val="tx1"/>
                </a:solidFill>
              </a:rPr>
              <a:t>company</a:t>
            </a:r>
            <a:r>
              <a:rPr lang="en-US" sz="2000" dirty="0"/>
              <a:t>/target has a richer set of information available for valuation.</a:t>
            </a:r>
          </a:p>
          <a:p>
            <a:pPr lvl="1"/>
            <a:r>
              <a:rPr lang="en-US" sz="1800" dirty="0"/>
              <a:t>Valuing a public target for buy-out or acquisition.</a:t>
            </a:r>
          </a:p>
          <a:p>
            <a:r>
              <a:rPr lang="en-US" sz="2000" dirty="0"/>
              <a:t>A </a:t>
            </a:r>
            <a:r>
              <a:rPr lang="en-US" sz="2000" dirty="0">
                <a:solidFill>
                  <a:srgbClr val="0070C0"/>
                </a:solidFill>
              </a:rPr>
              <a:t>private</a:t>
            </a:r>
            <a:r>
              <a:rPr lang="en-US" sz="2000" dirty="0"/>
              <a:t> company/target is a given focus private company or a division of a publicly traded company.</a:t>
            </a:r>
          </a:p>
          <a:p>
            <a:r>
              <a:rPr lang="en-US" sz="2000" dirty="0"/>
              <a:t>Private target valuation can be used for the following </a:t>
            </a:r>
            <a:r>
              <a:rPr lang="en-US" sz="2000" dirty="0">
                <a:solidFill>
                  <a:srgbClr val="0070C0"/>
                </a:solidFill>
              </a:rPr>
              <a:t>occasions</a:t>
            </a:r>
            <a:r>
              <a:rPr lang="en-US" sz="2000" dirty="0"/>
              <a:t>:</a:t>
            </a:r>
          </a:p>
          <a:p>
            <a:pPr lvl="1"/>
            <a:r>
              <a:rPr lang="en-US" sz="1800" dirty="0"/>
              <a:t>Valuing a private firm for an IPO.</a:t>
            </a:r>
          </a:p>
          <a:p>
            <a:pPr lvl="1"/>
            <a:r>
              <a:rPr lang="en-US" sz="1800" dirty="0"/>
              <a:t>Valuing a private sale from an owner to another prior to an IPO.</a:t>
            </a:r>
          </a:p>
          <a:p>
            <a:pPr lvl="1"/>
            <a:r>
              <a:rPr lang="en-US" sz="1800" dirty="0"/>
              <a:t>Valuing a private firm for sale to a publicly traded firm.</a:t>
            </a:r>
          </a:p>
          <a:p>
            <a:pPr lvl="1"/>
            <a:r>
              <a:rPr lang="en-US" sz="1800" dirty="0"/>
              <a:t>Valuing the spin-off for a division of a firm.</a:t>
            </a:r>
          </a:p>
        </p:txBody>
      </p:sp>
    </p:spTree>
    <p:extLst>
      <p:ext uri="{BB962C8B-B14F-4D97-AF65-F5344CB8AC3E}">
        <p14:creationId xmlns:p14="http://schemas.microsoft.com/office/powerpoint/2010/main" val="1935817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Q&amp;As</a:t>
            </a:r>
          </a:p>
        </p:txBody>
      </p:sp>
      <p:sp>
        <p:nvSpPr>
          <p:cNvPr id="3" name="Content Placeholder 2"/>
          <p:cNvSpPr>
            <a:spLocks noGrp="1"/>
          </p:cNvSpPr>
          <p:nvPr>
            <p:ph idx="1"/>
          </p:nvPr>
        </p:nvSpPr>
        <p:spPr/>
        <p:txBody>
          <a:bodyPr>
            <a:normAutofit/>
          </a:bodyPr>
          <a:lstStyle/>
          <a:p>
            <a:r>
              <a:rPr lang="en-US" sz="2000" dirty="0"/>
              <a:t>Q: What happens to FCF if net working capital increases?</a:t>
            </a:r>
          </a:p>
          <a:p>
            <a:r>
              <a:rPr lang="en-US" sz="2000" dirty="0"/>
              <a:t>A: FCF will be reduced because of an increase in short-term reinvestment.</a:t>
            </a:r>
          </a:p>
        </p:txBody>
      </p:sp>
    </p:spTree>
    <p:extLst>
      <p:ext uri="{BB962C8B-B14F-4D97-AF65-F5344CB8AC3E}">
        <p14:creationId xmlns:p14="http://schemas.microsoft.com/office/powerpoint/2010/main" val="2041423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4: Estimate a discount rate</a:t>
            </a:r>
          </a:p>
        </p:txBody>
      </p:sp>
      <p:sp>
        <p:nvSpPr>
          <p:cNvPr id="3" name="Content Placeholder 2"/>
          <p:cNvSpPr>
            <a:spLocks noGrp="1"/>
          </p:cNvSpPr>
          <p:nvPr>
            <p:ph idx="1"/>
          </p:nvPr>
        </p:nvSpPr>
        <p:spPr>
          <a:xfrm>
            <a:off x="2589212" y="1816100"/>
            <a:ext cx="8915400" cy="4851400"/>
          </a:xfrm>
        </p:spPr>
        <p:txBody>
          <a:bodyPr>
            <a:normAutofit/>
          </a:bodyPr>
          <a:lstStyle/>
          <a:p>
            <a:r>
              <a:rPr lang="en-US" sz="2000" dirty="0"/>
              <a:t>Since </a:t>
            </a:r>
            <a:r>
              <a:rPr lang="en-US" sz="2000" dirty="0">
                <a:solidFill>
                  <a:srgbClr val="0070C0"/>
                </a:solidFill>
              </a:rPr>
              <a:t>FCF</a:t>
            </a:r>
            <a:r>
              <a:rPr lang="en-US" sz="2000" dirty="0"/>
              <a:t> is the cash flow available to firm capital providers (both equity holders and debt holders), the appropriate discount rate is the cost of capital (i.e., </a:t>
            </a:r>
            <a:r>
              <a:rPr lang="en-US" sz="2000" dirty="0">
                <a:solidFill>
                  <a:srgbClr val="0070C0"/>
                </a:solidFill>
              </a:rPr>
              <a:t>WACC</a:t>
            </a:r>
            <a:r>
              <a:rPr lang="en-US" sz="2000" dirty="0"/>
              <a:t>).</a:t>
            </a:r>
          </a:p>
          <a:p>
            <a:r>
              <a:rPr lang="en-US" sz="2000" i="1" dirty="0"/>
              <a:t>WACC = (E/(E+D))*Cost of Equity + (D/(E+D))*Pre-Tax Cost of Debt * (1-Tax Rate)</a:t>
            </a:r>
          </a:p>
          <a:p>
            <a:r>
              <a:rPr lang="en-US" sz="2000" dirty="0"/>
              <a:t>E: Market Value of Equity; D: Market Value of Debt</a:t>
            </a:r>
          </a:p>
          <a:p>
            <a:r>
              <a:rPr lang="en-US" sz="2000" dirty="0"/>
              <a:t>E/(E+D): capital structure weight for equity; D/(E+D): capital structure weight for debt</a:t>
            </a:r>
          </a:p>
          <a:p>
            <a:r>
              <a:rPr lang="en-US" sz="2000" dirty="0"/>
              <a:t>Cost of equity: the required return demanded by equity holders.</a:t>
            </a:r>
          </a:p>
          <a:p>
            <a:r>
              <a:rPr lang="en-US" sz="2000" dirty="0"/>
              <a:t>Cost of debt: the required return demanded by debt holders.</a:t>
            </a:r>
          </a:p>
          <a:p>
            <a:r>
              <a:rPr lang="en-US" sz="2000" dirty="0"/>
              <a:t>General speaking, the tax rate used is the marginal tax rate (not effective tax rate) because it usually better reflects the firm’s future costs in raising funds. </a:t>
            </a:r>
          </a:p>
        </p:txBody>
      </p:sp>
    </p:spTree>
    <p:extLst>
      <p:ext uri="{BB962C8B-B14F-4D97-AF65-F5344CB8AC3E}">
        <p14:creationId xmlns:p14="http://schemas.microsoft.com/office/powerpoint/2010/main" val="1024271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07958-1EAF-1544-94A6-6BA117AEA4CA}"/>
              </a:ext>
            </a:extLst>
          </p:cNvPr>
          <p:cNvSpPr>
            <a:spLocks noGrp="1"/>
          </p:cNvSpPr>
          <p:nvPr>
            <p:ph type="title"/>
          </p:nvPr>
        </p:nvSpPr>
        <p:spPr/>
        <p:txBody>
          <a:bodyPr/>
          <a:lstStyle/>
          <a:p>
            <a:r>
              <a:rPr lang="en-US" dirty="0"/>
              <a:t>Q&amp;A</a:t>
            </a:r>
          </a:p>
        </p:txBody>
      </p:sp>
      <p:sp>
        <p:nvSpPr>
          <p:cNvPr id="3" name="Content Placeholder 2">
            <a:extLst>
              <a:ext uri="{FF2B5EF4-FFF2-40B4-BE49-F238E27FC236}">
                <a16:creationId xmlns:a16="http://schemas.microsoft.com/office/drawing/2014/main" id="{8DE40DB0-FEDD-544A-83DC-A280D223DEF9}"/>
              </a:ext>
            </a:extLst>
          </p:cNvPr>
          <p:cNvSpPr>
            <a:spLocks noGrp="1"/>
          </p:cNvSpPr>
          <p:nvPr>
            <p:ph idx="1"/>
          </p:nvPr>
        </p:nvSpPr>
        <p:spPr>
          <a:xfrm>
            <a:off x="2589212" y="1728316"/>
            <a:ext cx="8915400" cy="4622242"/>
          </a:xfrm>
        </p:spPr>
        <p:txBody>
          <a:bodyPr>
            <a:noAutofit/>
          </a:bodyPr>
          <a:lstStyle/>
          <a:p>
            <a:r>
              <a:rPr lang="en-US" sz="2000" dirty="0"/>
              <a:t>Q: What do you usually use for the discount rate?</a:t>
            </a:r>
          </a:p>
          <a:p>
            <a:r>
              <a:rPr lang="en-US" sz="2000" dirty="0"/>
              <a:t>A: Usually WACC because we usually set up our projection based on FCFs (i.e., free cash flows to the firm, FCFFs).  In contrast, if we set up the DCF with FCFEs (free cash flows to equity) or dividends, we should use cost of equity as the discount rate.</a:t>
            </a:r>
          </a:p>
          <a:p>
            <a:r>
              <a:rPr lang="en-US" sz="2000" dirty="0"/>
              <a:t>Q: What is the appropriate discount rate to use in an </a:t>
            </a:r>
            <a:r>
              <a:rPr lang="en-US" sz="2000" dirty="0">
                <a:solidFill>
                  <a:srgbClr val="0070C0"/>
                </a:solidFill>
              </a:rPr>
              <a:t>unlevered</a:t>
            </a:r>
            <a:r>
              <a:rPr lang="en-US" sz="2000" dirty="0"/>
              <a:t> DCF analysis?</a:t>
            </a:r>
          </a:p>
          <a:p>
            <a:r>
              <a:rPr lang="en-US" sz="2000" dirty="0"/>
              <a:t>A: WACC.</a:t>
            </a:r>
          </a:p>
          <a:p>
            <a:r>
              <a:rPr lang="en-US" sz="2000" dirty="0"/>
              <a:t>Q: Can you use WACC to discount expected dividends?</a:t>
            </a:r>
          </a:p>
          <a:p>
            <a:r>
              <a:rPr lang="en-US" sz="2000" dirty="0"/>
              <a:t>A: No.</a:t>
            </a:r>
          </a:p>
          <a:p>
            <a:r>
              <a:rPr lang="en-US" sz="2000" dirty="0"/>
              <a:t>General Q: How would you calculate the WACC?  What would you use it for?</a:t>
            </a:r>
          </a:p>
        </p:txBody>
      </p:sp>
    </p:spTree>
    <p:extLst>
      <p:ext uri="{BB962C8B-B14F-4D97-AF65-F5344CB8AC3E}">
        <p14:creationId xmlns:p14="http://schemas.microsoft.com/office/powerpoint/2010/main" val="27907693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 </a:t>
            </a:r>
          </a:p>
        </p:txBody>
      </p:sp>
      <p:sp>
        <p:nvSpPr>
          <p:cNvPr id="3" name="Content Placeholder 2"/>
          <p:cNvSpPr>
            <a:spLocks noGrp="1"/>
          </p:cNvSpPr>
          <p:nvPr>
            <p:ph idx="1"/>
          </p:nvPr>
        </p:nvSpPr>
        <p:spPr/>
        <p:txBody>
          <a:bodyPr>
            <a:normAutofit/>
          </a:bodyPr>
          <a:lstStyle/>
          <a:p>
            <a:r>
              <a:rPr lang="en-US" sz="2000" i="1" dirty="0"/>
              <a:t>MV of Equity = Number of Shares Outstanding * Share Price</a:t>
            </a:r>
          </a:p>
          <a:p>
            <a:r>
              <a:rPr lang="en-US" sz="2000" dirty="0"/>
              <a:t>If there are </a:t>
            </a:r>
            <a:r>
              <a:rPr lang="en-US" sz="2000" dirty="0">
                <a:solidFill>
                  <a:srgbClr val="0070C0"/>
                </a:solidFill>
              </a:rPr>
              <a:t>other equity claims</a:t>
            </a:r>
            <a:r>
              <a:rPr lang="en-US" sz="2000" dirty="0"/>
              <a:t>, such as warrants and employee options, the market value of these claims needs to be added to the market value of equity as well.</a:t>
            </a:r>
          </a:p>
          <a:p>
            <a:r>
              <a:rPr lang="en-US" sz="2000" dirty="0"/>
              <a:t>For </a:t>
            </a:r>
            <a:r>
              <a:rPr lang="en-US" sz="2000" dirty="0">
                <a:solidFill>
                  <a:srgbClr val="0070C0"/>
                </a:solidFill>
              </a:rPr>
              <a:t>private</a:t>
            </a:r>
            <a:r>
              <a:rPr lang="en-US" sz="2000" dirty="0"/>
              <a:t> targets, we can estimate the market value of equity by looking at publicly traded peers’ </a:t>
            </a:r>
            <a:r>
              <a:rPr lang="en-US" sz="2000" dirty="0">
                <a:solidFill>
                  <a:srgbClr val="0070C0"/>
                </a:solidFill>
              </a:rPr>
              <a:t>market to book ratio</a:t>
            </a:r>
            <a:r>
              <a:rPr lang="en-US" sz="2000" dirty="0"/>
              <a:t>. The product of average market to book ratio and the target’s book value of equity is an estimate for the market value of equity.</a:t>
            </a:r>
          </a:p>
        </p:txBody>
      </p:sp>
    </p:spTree>
    <p:extLst>
      <p:ext uri="{BB962C8B-B14F-4D97-AF65-F5344CB8AC3E}">
        <p14:creationId xmlns:p14="http://schemas.microsoft.com/office/powerpoint/2010/main" val="364087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
            </a:r>
          </a:p>
        </p:txBody>
      </p:sp>
      <p:sp>
        <p:nvSpPr>
          <p:cNvPr id="3" name="Content Placeholder 2"/>
          <p:cNvSpPr>
            <a:spLocks noGrp="1"/>
          </p:cNvSpPr>
          <p:nvPr>
            <p:ph idx="1"/>
          </p:nvPr>
        </p:nvSpPr>
        <p:spPr/>
        <p:txBody>
          <a:bodyPr>
            <a:normAutofit/>
          </a:bodyPr>
          <a:lstStyle/>
          <a:p>
            <a:r>
              <a:rPr lang="en-US" sz="2000" dirty="0"/>
              <a:t>For valuation purpose, debt includes all interest-bearing debt and lease commitments.</a:t>
            </a:r>
          </a:p>
          <a:p>
            <a:r>
              <a:rPr lang="en-US" sz="2000" dirty="0"/>
              <a:t>To estimate the market value of debt for publicly traded debt, use the current observable market value.</a:t>
            </a:r>
          </a:p>
          <a:p>
            <a:r>
              <a:rPr lang="en-US" sz="2000" dirty="0"/>
              <a:t>For </a:t>
            </a:r>
            <a:r>
              <a:rPr lang="en-US" sz="2000" dirty="0">
                <a:solidFill>
                  <a:srgbClr val="0070C0"/>
                </a:solidFill>
              </a:rPr>
              <a:t>private</a:t>
            </a:r>
            <a:r>
              <a:rPr lang="en-US" sz="2000" dirty="0"/>
              <a:t> (not publicly traded) debt, </a:t>
            </a:r>
            <a:r>
              <a:rPr lang="en-US" sz="2000" dirty="0">
                <a:solidFill>
                  <a:srgbClr val="0070C0"/>
                </a:solidFill>
              </a:rPr>
              <a:t>view</a:t>
            </a:r>
            <a:r>
              <a:rPr lang="en-US" sz="2000" dirty="0"/>
              <a:t> them as a </a:t>
            </a:r>
            <a:r>
              <a:rPr lang="en-US" sz="2000" dirty="0">
                <a:solidFill>
                  <a:srgbClr val="0070C0"/>
                </a:solidFill>
              </a:rPr>
              <a:t>coupon bond</a:t>
            </a:r>
            <a:r>
              <a:rPr lang="en-US" sz="2000" dirty="0"/>
              <a:t>: set coupon to be the interest expenses on the entire private debt; set maturity to be the face-value (i.e., book-value) weighted average maturity of all private debt; set discount rate to be the current pre-tax cost of debt; set principle (FV) to be the book value of all private debt.  Use your financial calculator to obtain PV, and this is the market value of debt for all private debt.</a:t>
            </a:r>
          </a:p>
        </p:txBody>
      </p:sp>
    </p:spTree>
    <p:extLst>
      <p:ext uri="{BB962C8B-B14F-4D97-AF65-F5344CB8AC3E}">
        <p14:creationId xmlns:p14="http://schemas.microsoft.com/office/powerpoint/2010/main" val="4213363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Estimate cost of equity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589212" y="1483361"/>
                <a:ext cx="8915400" cy="5249036"/>
              </a:xfrm>
            </p:spPr>
            <p:txBody>
              <a:bodyPr>
                <a:normAutofit lnSpcReduction="10000"/>
              </a:bodyPr>
              <a:lstStyle/>
              <a:p>
                <a:r>
                  <a:rPr lang="en-US" dirty="0"/>
                  <a:t>The use of the </a:t>
                </a:r>
                <a:r>
                  <a:rPr lang="en-US" dirty="0">
                    <a:solidFill>
                      <a:srgbClr val="0070C0"/>
                    </a:solidFill>
                  </a:rPr>
                  <a:t>CAPM</a:t>
                </a:r>
                <a:r>
                  <a:rPr lang="en-US" dirty="0"/>
                  <a:t> is popular for estimating the cost of equity, E(</a:t>
                </a:r>
                <a:r>
                  <a:rPr lang="en-US" dirty="0" err="1"/>
                  <a:t>R</a:t>
                </a:r>
                <a:r>
                  <a:rPr lang="en-US" baseline="-25000" dirty="0" err="1"/>
                  <a:t>i</a:t>
                </a:r>
                <a:r>
                  <a:rPr lang="en-US" dirty="0"/>
                  <a:t>).</a:t>
                </a:r>
              </a:p>
              <a:p>
                <a:r>
                  <a:rPr lang="en-US" i="1" dirty="0"/>
                  <a:t>E(</a:t>
                </a:r>
                <a:r>
                  <a:rPr lang="en-US" i="1" dirty="0" err="1"/>
                  <a:t>R</a:t>
                </a:r>
                <a:r>
                  <a:rPr lang="en-US" i="1" baseline="-25000" dirty="0" err="1"/>
                  <a:t>i</a:t>
                </a:r>
                <a:r>
                  <a:rPr lang="en-US" i="1" dirty="0"/>
                  <a:t>) = </a:t>
                </a:r>
                <a:r>
                  <a:rPr lang="en-US" i="1" dirty="0" err="1"/>
                  <a:t>R</a:t>
                </a:r>
                <a:r>
                  <a:rPr lang="en-US" i="1" baseline="-25000" dirty="0" err="1"/>
                  <a:t>f</a:t>
                </a:r>
                <a:r>
                  <a:rPr lang="en-US" i="1" dirty="0"/>
                  <a:t> +  </a:t>
                </a:r>
                <a14:m>
                  <m:oMath xmlns:m="http://schemas.openxmlformats.org/officeDocument/2006/math">
                    <m:r>
                      <a:rPr lang="en-US" i="1" smtClean="0">
                        <a:latin typeface="Cambria Math" charset="0"/>
                        <a:ea typeface="Cambria Math" charset="0"/>
                        <a:cs typeface="Cambria Math" charset="0"/>
                      </a:rPr>
                      <m:t>𝛽</m:t>
                    </m:r>
                  </m:oMath>
                </a14:m>
                <a:r>
                  <a:rPr lang="en-US" i="1" baseline="-25000" dirty="0"/>
                  <a:t>i</a:t>
                </a:r>
                <a:r>
                  <a:rPr lang="en-US" i="1" dirty="0"/>
                  <a:t> * (E(R</a:t>
                </a:r>
                <a:r>
                  <a:rPr lang="en-US" i="1" baseline="-25000" dirty="0"/>
                  <a:t>m</a:t>
                </a:r>
                <a:r>
                  <a:rPr lang="en-US" i="1" dirty="0"/>
                  <a:t>) - </a:t>
                </a:r>
                <a:r>
                  <a:rPr lang="en-US" i="1" dirty="0" err="1"/>
                  <a:t>R</a:t>
                </a:r>
                <a:r>
                  <a:rPr lang="en-US" i="1" baseline="-25000" dirty="0" err="1"/>
                  <a:t>f</a:t>
                </a:r>
                <a:r>
                  <a:rPr lang="en-US" i="1" dirty="0"/>
                  <a:t>) (+ size premium or + </a:t>
                </a:r>
                <a:r>
                  <a:rPr lang="en-US" i="1"/>
                  <a:t>country premium)</a:t>
                </a:r>
                <a:endParaRPr lang="en-US" dirty="0"/>
              </a:p>
              <a:p>
                <a:r>
                  <a:rPr lang="en-US" dirty="0"/>
                  <a:t>In valuation, the time horizon is long and thus the </a:t>
                </a:r>
                <a:r>
                  <a:rPr lang="en-US" dirty="0">
                    <a:solidFill>
                      <a:srgbClr val="0070C0"/>
                    </a:solidFill>
                  </a:rPr>
                  <a:t>risk-free rate </a:t>
                </a:r>
                <a:r>
                  <a:rPr lang="en-US" dirty="0"/>
                  <a:t>should be the </a:t>
                </a:r>
                <a:r>
                  <a:rPr lang="en-US" dirty="0">
                    <a:solidFill>
                      <a:srgbClr val="0070C0"/>
                    </a:solidFill>
                  </a:rPr>
                  <a:t>YTM on long-term government bonds </a:t>
                </a:r>
                <a:r>
                  <a:rPr lang="en-US" dirty="0"/>
                  <a:t>(say 20 years).</a:t>
                </a:r>
              </a:p>
              <a:p>
                <a:r>
                  <a:rPr lang="en-US" dirty="0"/>
                  <a:t>Many banks have company-wide policies on the value of market risk premium, </a:t>
                </a:r>
                <a:r>
                  <a:rPr lang="en-US" i="1" dirty="0">
                    <a:solidFill>
                      <a:srgbClr val="0070C0"/>
                    </a:solidFill>
                  </a:rPr>
                  <a:t>(E(R</a:t>
                </a:r>
                <a:r>
                  <a:rPr lang="en-US" i="1" baseline="-25000" dirty="0">
                    <a:solidFill>
                      <a:srgbClr val="0070C0"/>
                    </a:solidFill>
                  </a:rPr>
                  <a:t>m</a:t>
                </a:r>
                <a:r>
                  <a:rPr lang="en-US" i="1" dirty="0">
                    <a:solidFill>
                      <a:srgbClr val="0070C0"/>
                    </a:solidFill>
                  </a:rPr>
                  <a:t>) - </a:t>
                </a:r>
                <a:r>
                  <a:rPr lang="en-US" i="1" dirty="0" err="1">
                    <a:solidFill>
                      <a:srgbClr val="0070C0"/>
                    </a:solidFill>
                  </a:rPr>
                  <a:t>R</a:t>
                </a:r>
                <a:r>
                  <a:rPr lang="en-US" i="1" baseline="-25000" dirty="0" err="1">
                    <a:solidFill>
                      <a:srgbClr val="0070C0"/>
                    </a:solidFill>
                  </a:rPr>
                  <a:t>f</a:t>
                </a:r>
                <a:r>
                  <a:rPr lang="en-US" i="1" dirty="0">
                    <a:solidFill>
                      <a:srgbClr val="0070C0"/>
                    </a:solidFill>
                  </a:rPr>
                  <a:t>)</a:t>
                </a:r>
                <a:r>
                  <a:rPr lang="en-US" dirty="0">
                    <a:solidFill>
                      <a:srgbClr val="0070C0"/>
                    </a:solidFill>
                  </a:rPr>
                  <a:t>, </a:t>
                </a:r>
                <a:r>
                  <a:rPr lang="en-US" dirty="0"/>
                  <a:t>used: approximately 5-6% currently.  Bloomberg function: </a:t>
                </a:r>
                <a:r>
                  <a:rPr lang="en-US" dirty="0">
                    <a:solidFill>
                      <a:srgbClr val="0070C0"/>
                    </a:solidFill>
                  </a:rPr>
                  <a:t>EQRP&lt;GO&gt;.  </a:t>
                </a:r>
                <a:r>
                  <a:rPr lang="en-US" dirty="0"/>
                  <a:t>This number can also come from survey estimates.</a:t>
                </a:r>
              </a:p>
              <a:p>
                <a:r>
                  <a:rPr lang="en-US" dirty="0"/>
                  <a:t>The CAPM says that the required return demanded by equity holders is a positive function of </a:t>
                </a:r>
                <a14:m>
                  <m:oMath xmlns:m="http://schemas.openxmlformats.org/officeDocument/2006/math">
                    <m:r>
                      <a:rPr lang="en-US" i="1">
                        <a:latin typeface="Cambria Math" charset="0"/>
                        <a:ea typeface="Cambria Math" charset="0"/>
                        <a:cs typeface="Cambria Math" charset="0"/>
                      </a:rPr>
                      <m:t>𝛽</m:t>
                    </m:r>
                  </m:oMath>
                </a14:m>
                <a:r>
                  <a:rPr lang="en-US" baseline="-25000" dirty="0"/>
                  <a:t>i</a:t>
                </a:r>
                <a:r>
                  <a:rPr lang="en-US" dirty="0"/>
                  <a:t>, that is, a measure of the relevant/market investment risk perceived by the marginal investor in the investment.</a:t>
                </a:r>
              </a:p>
              <a:p>
                <a:r>
                  <a:rPr lang="en-US" dirty="0"/>
                  <a:t>When the target is sold to public investors, it is often assumed that the marginal investor (think an institutional investor) is well diversified and he/she only cares about market/systematic risk.  The usual </a:t>
                </a:r>
                <a14:m>
                  <m:oMath xmlns:m="http://schemas.openxmlformats.org/officeDocument/2006/math">
                    <m:r>
                      <a:rPr lang="en-US" i="1" smtClean="0">
                        <a:solidFill>
                          <a:srgbClr val="0070C0"/>
                        </a:solidFill>
                        <a:latin typeface="Cambria Math" charset="0"/>
                        <a:ea typeface="Cambria Math" charset="0"/>
                        <a:cs typeface="Cambria Math" charset="0"/>
                      </a:rPr>
                      <m:t>𝛽</m:t>
                    </m:r>
                  </m:oMath>
                </a14:m>
                <a:r>
                  <a:rPr lang="en-US" baseline="-25000" dirty="0">
                    <a:solidFill>
                      <a:srgbClr val="0070C0"/>
                    </a:solidFill>
                  </a:rPr>
                  <a:t>i</a:t>
                </a:r>
                <a:r>
                  <a:rPr lang="en-US" dirty="0"/>
                  <a:t> under this scenario is called “</a:t>
                </a:r>
                <a:r>
                  <a:rPr lang="en-US" dirty="0">
                    <a:solidFill>
                      <a:srgbClr val="0070C0"/>
                    </a:solidFill>
                  </a:rPr>
                  <a:t>levered</a:t>
                </a:r>
                <a:r>
                  <a:rPr lang="en-US" dirty="0"/>
                  <a:t> </a:t>
                </a:r>
                <a:r>
                  <a:rPr lang="en-US" dirty="0">
                    <a:solidFill>
                      <a:srgbClr val="0070C0"/>
                    </a:solidFill>
                  </a:rPr>
                  <a:t>beta</a:t>
                </a:r>
                <a:r>
                  <a:rPr lang="en-US" dirty="0"/>
                  <a:t>” or “</a:t>
                </a:r>
                <a:r>
                  <a:rPr lang="en-US" dirty="0">
                    <a:solidFill>
                      <a:srgbClr val="0070C0"/>
                    </a:solidFill>
                  </a:rPr>
                  <a:t>equity beta</a:t>
                </a:r>
                <a:r>
                  <a:rPr lang="en-US" dirty="0"/>
                  <a:t>.”  This is the kind of beta that you usually find via information service providers, such as Yahoo!Finance and Bloomberg via function </a:t>
                </a:r>
                <a:r>
                  <a:rPr lang="en-US" dirty="0">
                    <a:solidFill>
                      <a:srgbClr val="0070C0"/>
                    </a:solidFill>
                  </a:rPr>
                  <a:t>BETA&lt;GO&gt;.  </a:t>
                </a:r>
                <a:r>
                  <a:rPr lang="en-US" dirty="0"/>
                  <a:t>Bloomberg also provides a forward-looking estimate of the so-called “adjusted beta.”</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589212" y="1483361"/>
                <a:ext cx="8915400" cy="5249036"/>
              </a:xfrm>
              <a:blipFill>
                <a:blip r:embed="rId2"/>
                <a:stretch>
                  <a:fillRect l="-570" t="-1208" r="-1140"/>
                </a:stretch>
              </a:blipFill>
            </p:spPr>
            <p:txBody>
              <a:bodyPr/>
              <a:lstStyle/>
              <a:p>
                <a:r>
                  <a:rPr lang="en-US">
                    <a:noFill/>
                  </a:rPr>
                  <a:t> </a:t>
                </a:r>
              </a:p>
            </p:txBody>
          </p:sp>
        </mc:Fallback>
      </mc:AlternateContent>
    </p:spTree>
    <p:extLst>
      <p:ext uri="{BB962C8B-B14F-4D97-AF65-F5344CB8AC3E}">
        <p14:creationId xmlns:p14="http://schemas.microsoft.com/office/powerpoint/2010/main" val="254636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 market prices and returns for estimating leveled beta?</a:t>
            </a:r>
          </a:p>
        </p:txBody>
      </p:sp>
      <p:sp>
        <p:nvSpPr>
          <p:cNvPr id="3" name="Content Placeholder 2"/>
          <p:cNvSpPr>
            <a:spLocks noGrp="1"/>
          </p:cNvSpPr>
          <p:nvPr>
            <p:ph idx="1"/>
          </p:nvPr>
        </p:nvSpPr>
        <p:spPr/>
        <p:txBody>
          <a:bodyPr>
            <a:normAutofit/>
          </a:bodyPr>
          <a:lstStyle/>
          <a:p>
            <a:r>
              <a:rPr lang="en-US" sz="2000" dirty="0"/>
              <a:t>For public firms, the estimation of levered beta is to run a regression with the firm’s historical (say the past 10 years) stock monthly excess returns (firm stock return minus risk-free rate) as the dependent variable and the overall market’s (S&amp;P 500 or CRSP value-weighted index) historical monthly excess returns as the independent variable, and the resulting slope coefficient is an estimate for the firm’s levered beta.</a:t>
            </a:r>
          </a:p>
          <a:p>
            <a:r>
              <a:rPr lang="en-US" sz="2000" dirty="0"/>
              <a:t>For </a:t>
            </a:r>
            <a:r>
              <a:rPr lang="en-US" sz="2000" dirty="0">
                <a:solidFill>
                  <a:srgbClr val="0070C0"/>
                </a:solidFill>
              </a:rPr>
              <a:t>private </a:t>
            </a:r>
            <a:r>
              <a:rPr lang="en-US" sz="2000" dirty="0"/>
              <a:t>targets, there are generally no market prices and returns, and thus cannot use a regression to estimate their levered betas.</a:t>
            </a:r>
          </a:p>
          <a:p>
            <a:r>
              <a:rPr lang="en-US" sz="2000" dirty="0"/>
              <a:t>As a result, the levered beta of a private target would usually need to be </a:t>
            </a:r>
            <a:r>
              <a:rPr lang="en-US" sz="2000" dirty="0">
                <a:solidFill>
                  <a:srgbClr val="0070C0"/>
                </a:solidFill>
              </a:rPr>
              <a:t>inferred</a:t>
            </a:r>
            <a:r>
              <a:rPr lang="en-US" sz="2000" dirty="0"/>
              <a:t> </a:t>
            </a:r>
            <a:r>
              <a:rPr lang="en-US" sz="2000" dirty="0">
                <a:solidFill>
                  <a:srgbClr val="0070C0"/>
                </a:solidFill>
              </a:rPr>
              <a:t>from publicly traded </a:t>
            </a:r>
            <a:r>
              <a:rPr lang="en-US" sz="2000" dirty="0" err="1">
                <a:solidFill>
                  <a:srgbClr val="0070C0"/>
                </a:solidFill>
              </a:rPr>
              <a:t>comparables</a:t>
            </a:r>
            <a:r>
              <a:rPr lang="en-US" sz="2000" dirty="0">
                <a:solidFill>
                  <a:srgbClr val="0070C0"/>
                </a:solidFill>
              </a:rPr>
              <a:t>’ betas</a:t>
            </a:r>
            <a:r>
              <a:rPr lang="en-US" sz="2000" dirty="0"/>
              <a:t>.</a:t>
            </a:r>
          </a:p>
        </p:txBody>
      </p:sp>
    </p:spTree>
    <p:extLst>
      <p:ext uri="{BB962C8B-B14F-4D97-AF65-F5344CB8AC3E}">
        <p14:creationId xmlns:p14="http://schemas.microsoft.com/office/powerpoint/2010/main" val="1140563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Q&amp;As</a:t>
            </a:r>
          </a:p>
        </p:txBody>
      </p:sp>
      <p:sp>
        <p:nvSpPr>
          <p:cNvPr id="3" name="Content Placeholder 2"/>
          <p:cNvSpPr>
            <a:spLocks noGrp="1"/>
          </p:cNvSpPr>
          <p:nvPr>
            <p:ph idx="1"/>
          </p:nvPr>
        </p:nvSpPr>
        <p:spPr/>
        <p:txBody>
          <a:bodyPr>
            <a:normAutofit lnSpcReduction="10000"/>
          </a:bodyPr>
          <a:lstStyle/>
          <a:p>
            <a:r>
              <a:rPr lang="en-US" sz="2000" dirty="0"/>
              <a:t>Q: Should you regress Facebook’s returns against NASDAQ’s return to estimate Facebook’s equity/levered beta?</a:t>
            </a:r>
          </a:p>
          <a:p>
            <a:r>
              <a:rPr lang="en-US" sz="2000" dirty="0"/>
              <a:t>A: No.  NASDAQ does not represent the market portfolio; i.e., the aggregation of all risky investments.  S&amp;P 500 and CRSP value-weight market indices are better proxies for the market portfolio.</a:t>
            </a:r>
          </a:p>
          <a:p>
            <a:r>
              <a:rPr lang="en-US" sz="2000"/>
              <a:t>Q: How </a:t>
            </a:r>
            <a:r>
              <a:rPr lang="en-US" sz="2000" dirty="0"/>
              <a:t>would you calculate the discount rate for an all-equity firm (a firm with zero interest-bearing debt)?</a:t>
            </a:r>
          </a:p>
          <a:p>
            <a:r>
              <a:rPr lang="en-US" sz="2000" dirty="0"/>
              <a:t>A: Use the CAPM to estimate the cost of equity and the cost of equity is the discount rate.</a:t>
            </a:r>
          </a:p>
          <a:p>
            <a:r>
              <a:rPr lang="en-US" sz="2000" dirty="0"/>
              <a:t>General Q: How do you calculate the cost of equity?</a:t>
            </a:r>
          </a:p>
          <a:p>
            <a:r>
              <a:rPr lang="en-US" sz="2000" dirty="0"/>
              <a:t>A: Use the CAPM…</a:t>
            </a:r>
          </a:p>
        </p:txBody>
      </p:sp>
    </p:spTree>
    <p:extLst>
      <p:ext uri="{BB962C8B-B14F-4D97-AF65-F5344CB8AC3E}">
        <p14:creationId xmlns:p14="http://schemas.microsoft.com/office/powerpoint/2010/main" val="352886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Estimate a private target’s beta, I</a:t>
            </a:r>
          </a:p>
        </p:txBody>
      </p:sp>
      <p:sp>
        <p:nvSpPr>
          <p:cNvPr id="3" name="Content Placeholder 2"/>
          <p:cNvSpPr>
            <a:spLocks noGrp="1"/>
          </p:cNvSpPr>
          <p:nvPr>
            <p:ph idx="1"/>
          </p:nvPr>
        </p:nvSpPr>
        <p:spPr>
          <a:xfrm>
            <a:off x="2589212" y="1647930"/>
            <a:ext cx="8915400" cy="5210070"/>
          </a:xfrm>
        </p:spPr>
        <p:txBody>
          <a:bodyPr>
            <a:noAutofit/>
          </a:bodyPr>
          <a:lstStyle/>
          <a:p>
            <a:r>
              <a:rPr lang="en-US" sz="2000" dirty="0"/>
              <a:t>Suppose that a publicly traded major league sports firm is thinking about acquiring the privately owned Lake Monster.  The valuation of Lake Monster requires an estimate of its beta.</a:t>
            </a:r>
          </a:p>
          <a:p>
            <a:r>
              <a:rPr lang="en-US" sz="2000" dirty="0"/>
              <a:t>Step (1): Identify publicly traded </a:t>
            </a:r>
            <a:r>
              <a:rPr lang="en-US" sz="2000" dirty="0" err="1"/>
              <a:t>comparables</a:t>
            </a:r>
            <a:r>
              <a:rPr lang="en-US" sz="2000" dirty="0"/>
              <a:t>/peers of Lake Monster.</a:t>
            </a:r>
          </a:p>
          <a:p>
            <a:pPr lvl="1"/>
            <a:r>
              <a:rPr lang="en-US" sz="1800" dirty="0"/>
              <a:t>Perfect peers never exist, so a lot of trade-offs need to be done.  Ideally, we need a certain number of peers, say at least 4 or 5, so that we can reduce idiosyncratic error associated with a very small peer size.</a:t>
            </a:r>
          </a:p>
          <a:p>
            <a:pPr lvl="1"/>
            <a:r>
              <a:rPr lang="en-US" sz="1800" dirty="0"/>
              <a:t>Good peers are those whose profiles in the following key characteristics are identical or similar to the target: sector/industry, products and services, customers/target market, firm size, profitability, growth rate, and credit rating.</a:t>
            </a:r>
          </a:p>
          <a:p>
            <a:pPr lvl="1"/>
            <a:r>
              <a:rPr lang="en-US" sz="1800" dirty="0"/>
              <a:t>Suppose that we identify 5 acceptable </a:t>
            </a:r>
            <a:r>
              <a:rPr lang="en-US" sz="1800" dirty="0" err="1">
                <a:solidFill>
                  <a:srgbClr val="0070C0"/>
                </a:solidFill>
              </a:rPr>
              <a:t>comparables</a:t>
            </a:r>
            <a:r>
              <a:rPr lang="en-US" sz="1800" dirty="0"/>
              <a:t> in the sports industry and their </a:t>
            </a:r>
            <a:r>
              <a:rPr lang="en-US" sz="1800" dirty="0">
                <a:solidFill>
                  <a:srgbClr val="0070C0"/>
                </a:solidFill>
              </a:rPr>
              <a:t>levered betas </a:t>
            </a:r>
            <a:r>
              <a:rPr lang="en-US" sz="1800" dirty="0"/>
              <a:t>are: A (0.90), B (0.85), C(0.95), D(0.87), and E(0.93).  So the average levered beta of the </a:t>
            </a:r>
            <a:r>
              <a:rPr lang="en-US" sz="1800" dirty="0" err="1"/>
              <a:t>comparables</a:t>
            </a:r>
            <a:r>
              <a:rPr lang="en-US" sz="1800" dirty="0"/>
              <a:t> is 0.90.</a:t>
            </a:r>
          </a:p>
        </p:txBody>
      </p:sp>
    </p:spTree>
    <p:extLst>
      <p:ext uri="{BB962C8B-B14F-4D97-AF65-F5344CB8AC3E}">
        <p14:creationId xmlns:p14="http://schemas.microsoft.com/office/powerpoint/2010/main" val="11897802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Estimate a private target’s beta, II</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589212" y="2133600"/>
                <a:ext cx="8915400" cy="4558602"/>
              </a:xfrm>
            </p:spPr>
            <p:txBody>
              <a:bodyPr>
                <a:normAutofit lnSpcReduction="10000"/>
              </a:bodyPr>
              <a:lstStyle/>
              <a:p>
                <a:r>
                  <a:rPr lang="en-US" dirty="0"/>
                  <a:t>Step (2): Estimate the </a:t>
                </a:r>
                <a:r>
                  <a:rPr lang="en-US" dirty="0">
                    <a:solidFill>
                      <a:srgbClr val="0070C0"/>
                    </a:solidFill>
                  </a:rPr>
                  <a:t>unlevered beta </a:t>
                </a:r>
                <a:r>
                  <a:rPr lang="en-US" dirty="0"/>
                  <a:t>(for the entire firm, and not just for the equity as in the case of levered beta) for each comparable.  Bloomberg function: BETA&lt;GO&gt;.</a:t>
                </a:r>
              </a:p>
              <a:p>
                <a:pPr lvl="1"/>
                <a14:m>
                  <m:oMath xmlns:m="http://schemas.openxmlformats.org/officeDocument/2006/math">
                    <m:r>
                      <a:rPr lang="en-US" i="1" smtClean="0">
                        <a:latin typeface="Cambria Math" charset="0"/>
                        <a:ea typeface="Cambria Math" charset="0"/>
                        <a:cs typeface="Cambria Math" charset="0"/>
                      </a:rPr>
                      <m:t>𝛽</m:t>
                    </m:r>
                  </m:oMath>
                </a14:m>
                <a:r>
                  <a:rPr lang="en-US" i="1" baseline="-25000" dirty="0"/>
                  <a:t>Unlevered</a:t>
                </a:r>
                <a:r>
                  <a:rPr lang="en-US" i="1" dirty="0"/>
                  <a:t> = </a:t>
                </a:r>
                <a14:m>
                  <m:oMath xmlns:m="http://schemas.openxmlformats.org/officeDocument/2006/math">
                    <m:r>
                      <a:rPr lang="en-US" i="1" smtClean="0">
                        <a:latin typeface="Cambria Math" charset="0"/>
                        <a:ea typeface="Cambria Math" charset="0"/>
                        <a:cs typeface="Cambria Math" charset="0"/>
                      </a:rPr>
                      <m:t>𝛽</m:t>
                    </m:r>
                  </m:oMath>
                </a14:m>
                <a:r>
                  <a:rPr lang="en-US" i="1" baseline="-25000" dirty="0" err="1"/>
                  <a:t>i</a:t>
                </a:r>
                <a:r>
                  <a:rPr lang="en-US" i="1" dirty="0"/>
                  <a:t>/ (1 + (1 </a:t>
                </a:r>
                <a:r>
                  <a:rPr lang="mr-IN" i="1" dirty="0"/>
                  <a:t>–</a:t>
                </a:r>
                <a:r>
                  <a:rPr lang="en-US" i="1" dirty="0"/>
                  <a:t> Tax Rate) * (D/E))</a:t>
                </a:r>
              </a:p>
              <a:p>
                <a:pPr lvl="1"/>
                <a:r>
                  <a:rPr lang="en-US" dirty="0"/>
                  <a:t>A: 0.55 = 0.90 / (1 + 0.65 * 1.0)</a:t>
                </a:r>
              </a:p>
              <a:p>
                <a:pPr lvl="1"/>
                <a:r>
                  <a:rPr lang="en-US" dirty="0"/>
                  <a:t>B: 0.56 = 0.85 / (1 + 0.65 * 0.8)</a:t>
                </a:r>
              </a:p>
              <a:p>
                <a:pPr lvl="1"/>
                <a:r>
                  <a:rPr lang="en-US" dirty="0"/>
                  <a:t>C: 0.51 = 0.95 / (1+ 0.65 * 1.3)</a:t>
                </a:r>
              </a:p>
              <a:p>
                <a:pPr lvl="1"/>
                <a:r>
                  <a:rPr lang="en-US" dirty="0"/>
                  <a:t>D: 0.56 = 0.87 / (1+ 0.6 * 0.9)</a:t>
                </a:r>
              </a:p>
              <a:p>
                <a:pPr lvl="1"/>
                <a:r>
                  <a:rPr lang="en-US" dirty="0"/>
                  <a:t>E: 0.52 = 0.93 / (1 + 0.65 * 1.2)</a:t>
                </a:r>
              </a:p>
              <a:p>
                <a:pPr lvl="1"/>
                <a:r>
                  <a:rPr lang="en-US" dirty="0"/>
                  <a:t>So the average of unlevered betas from </a:t>
                </a:r>
                <a:r>
                  <a:rPr lang="en-US" dirty="0" err="1"/>
                  <a:t>comparables</a:t>
                </a:r>
                <a:r>
                  <a:rPr lang="en-US" dirty="0"/>
                  <a:t> is 0.54.</a:t>
                </a:r>
              </a:p>
              <a:p>
                <a:pPr lvl="1"/>
                <a:r>
                  <a:rPr lang="en-US" dirty="0"/>
                  <a:t>With the assumption that the </a:t>
                </a:r>
                <a:r>
                  <a:rPr lang="en-US" dirty="0">
                    <a:solidFill>
                      <a:srgbClr val="0070C0"/>
                    </a:solidFill>
                  </a:rPr>
                  <a:t>unlevered/business/asset beta </a:t>
                </a:r>
                <a:r>
                  <a:rPr lang="en-US" dirty="0"/>
                  <a:t>of Lake Monster converges to the industry average, we set the unlevered beta of Lake Monster to be 0.54.</a:t>
                </a:r>
              </a:p>
              <a:p>
                <a:pPr lvl="1"/>
                <a:r>
                  <a:rPr lang="en-US" dirty="0"/>
                  <a:t>Note that the industry average D/E is 1.04.</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589212" y="2133600"/>
                <a:ext cx="8915400" cy="4558602"/>
              </a:xfrm>
              <a:blipFill>
                <a:blip r:embed="rId2"/>
                <a:stretch>
                  <a:fillRect l="-570" t="-1671" r="-855"/>
                </a:stretch>
              </a:blipFill>
            </p:spPr>
            <p:txBody>
              <a:bodyPr/>
              <a:lstStyle/>
              <a:p>
                <a:r>
                  <a:rPr lang="en-US">
                    <a:noFill/>
                  </a:rPr>
                  <a:t> </a:t>
                </a:r>
              </a:p>
            </p:txBody>
          </p:sp>
        </mc:Fallback>
      </mc:AlternateContent>
    </p:spTree>
    <p:extLst>
      <p:ext uri="{BB962C8B-B14F-4D97-AF65-F5344CB8AC3E}">
        <p14:creationId xmlns:p14="http://schemas.microsoft.com/office/powerpoint/2010/main" val="1440136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fundamental difficulties of private target valuation</a:t>
            </a:r>
          </a:p>
        </p:txBody>
      </p:sp>
      <p:sp>
        <p:nvSpPr>
          <p:cNvPr id="3" name="Content Placeholder 2"/>
          <p:cNvSpPr>
            <a:spLocks noGrp="1"/>
          </p:cNvSpPr>
          <p:nvPr>
            <p:ph idx="1"/>
          </p:nvPr>
        </p:nvSpPr>
        <p:spPr>
          <a:xfrm>
            <a:off x="2589212" y="2133600"/>
            <a:ext cx="8915400" cy="4495800"/>
          </a:xfrm>
        </p:spPr>
        <p:txBody>
          <a:bodyPr>
            <a:normAutofit/>
          </a:bodyPr>
          <a:lstStyle/>
          <a:p>
            <a:r>
              <a:rPr lang="en-US" sz="2000" dirty="0"/>
              <a:t>The basic logic of valuation for public firms and private targets is the same: the fundamental value of a target is the sum of the present values of expected future cash flows available to the target.</a:t>
            </a:r>
          </a:p>
          <a:p>
            <a:r>
              <a:rPr lang="en-US" sz="2000" dirty="0"/>
              <a:t>But bankers face a few stylized issues/</a:t>
            </a:r>
            <a:r>
              <a:rPr lang="en-US" sz="2000" dirty="0">
                <a:solidFill>
                  <a:srgbClr val="0070C0"/>
                </a:solidFill>
              </a:rPr>
              <a:t>difficulties</a:t>
            </a:r>
            <a:r>
              <a:rPr lang="en-US" sz="2000" dirty="0"/>
              <a:t> for </a:t>
            </a:r>
            <a:r>
              <a:rPr lang="en-US" sz="2000" dirty="0">
                <a:solidFill>
                  <a:srgbClr val="0070C0"/>
                </a:solidFill>
              </a:rPr>
              <a:t>private </a:t>
            </a:r>
            <a:r>
              <a:rPr lang="en-US" sz="2000" dirty="0"/>
              <a:t>targets:</a:t>
            </a:r>
          </a:p>
          <a:p>
            <a:pPr lvl="1"/>
            <a:r>
              <a:rPr lang="en-US" sz="1800" dirty="0"/>
              <a:t>Most likely, there is no market value for debt or equity.  The cost of equity and the cost of debt are not readily available.</a:t>
            </a:r>
          </a:p>
          <a:p>
            <a:pPr lvl="1"/>
            <a:r>
              <a:rPr lang="en-US" sz="1800" dirty="0"/>
              <a:t>The lack of high quality business and financial information.</a:t>
            </a:r>
          </a:p>
          <a:p>
            <a:pPr lvl="1"/>
            <a:r>
              <a:rPr lang="en-US" sz="1800" dirty="0"/>
              <a:t>Occasionally, the target can be very young, does not have positive free cash flows (or even revenue), and it is not clear when it will generate positive cash flows.</a:t>
            </a:r>
          </a:p>
          <a:p>
            <a:pPr lvl="1"/>
            <a:r>
              <a:rPr lang="en-US" sz="1800" dirty="0"/>
              <a:t>Private targets tend to have much higher investment risk: liquidity risk, idiosyncratic risk (because the marginal investor of the target does not hold a well-diversified portfolio)</a:t>
            </a:r>
          </a:p>
        </p:txBody>
      </p:sp>
    </p:spTree>
    <p:extLst>
      <p:ext uri="{BB962C8B-B14F-4D97-AF65-F5344CB8AC3E}">
        <p14:creationId xmlns:p14="http://schemas.microsoft.com/office/powerpoint/2010/main" val="17971491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Estimate a private target’s beta, III</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589212" y="1637881"/>
                <a:ext cx="8915400" cy="4823209"/>
              </a:xfrm>
            </p:spPr>
            <p:txBody>
              <a:bodyPr>
                <a:normAutofit/>
              </a:bodyPr>
              <a:lstStyle/>
              <a:p>
                <a:r>
                  <a:rPr lang="en-US" dirty="0"/>
                  <a:t>Step (3): Estimate the private target’s </a:t>
                </a:r>
                <a:r>
                  <a:rPr lang="en-US" dirty="0">
                    <a:solidFill>
                      <a:srgbClr val="0070C0"/>
                    </a:solidFill>
                  </a:rPr>
                  <a:t>levered beta </a:t>
                </a:r>
                <a:r>
                  <a:rPr lang="en-US" dirty="0"/>
                  <a:t>based on its unlevered beta estimate.</a:t>
                </a:r>
              </a:p>
              <a:p>
                <a:pPr lvl="1"/>
                <a14:m>
                  <m:oMath xmlns:m="http://schemas.openxmlformats.org/officeDocument/2006/math">
                    <m:r>
                      <a:rPr lang="en-US" sz="1800" i="1">
                        <a:latin typeface="Cambria Math" charset="0"/>
                        <a:ea typeface="Cambria Math" charset="0"/>
                        <a:cs typeface="Cambria Math" charset="0"/>
                      </a:rPr>
                      <m:t>𝛽</m:t>
                    </m:r>
                  </m:oMath>
                </a14:m>
                <a:r>
                  <a:rPr lang="en-US" sz="1800" i="1" baseline="-25000" dirty="0"/>
                  <a:t>i</a:t>
                </a:r>
                <a:r>
                  <a:rPr lang="en-US" sz="1800" i="1" dirty="0">
                    <a:ea typeface="Cambria Math" charset="0"/>
                    <a:cs typeface="Cambria Math" charset="0"/>
                  </a:rPr>
                  <a:t> = </a:t>
                </a:r>
                <a14:m>
                  <m:oMath xmlns:m="http://schemas.openxmlformats.org/officeDocument/2006/math">
                    <m:r>
                      <a:rPr lang="en-US" sz="1800" i="1">
                        <a:latin typeface="Cambria Math" charset="0"/>
                        <a:ea typeface="Cambria Math" charset="0"/>
                        <a:cs typeface="Cambria Math" charset="0"/>
                      </a:rPr>
                      <m:t>𝛽</m:t>
                    </m:r>
                  </m:oMath>
                </a14:m>
                <a:r>
                  <a:rPr lang="en-US" sz="1800" i="1" baseline="-25000" dirty="0"/>
                  <a:t>Levered</a:t>
                </a:r>
                <a:r>
                  <a:rPr lang="en-US" sz="1800" i="1" dirty="0"/>
                  <a:t> = </a:t>
                </a:r>
                <a14:m>
                  <m:oMath xmlns:m="http://schemas.openxmlformats.org/officeDocument/2006/math">
                    <m:r>
                      <a:rPr lang="en-US" sz="1800" i="1">
                        <a:latin typeface="Cambria Math" charset="0"/>
                        <a:ea typeface="Cambria Math" charset="0"/>
                        <a:cs typeface="Cambria Math" charset="0"/>
                      </a:rPr>
                      <m:t>𝛽</m:t>
                    </m:r>
                  </m:oMath>
                </a14:m>
                <a:r>
                  <a:rPr lang="en-US" sz="1800" i="1" baseline="-25000" dirty="0"/>
                  <a:t>Unlevered </a:t>
                </a:r>
                <a:r>
                  <a:rPr lang="en-US" sz="1800" i="1" dirty="0"/>
                  <a:t>* (1 + (1 </a:t>
                </a:r>
                <a:r>
                  <a:rPr lang="mr-IN" sz="1800" i="1" dirty="0"/>
                  <a:t>–</a:t>
                </a:r>
                <a:r>
                  <a:rPr lang="en-US" sz="1800" i="1" dirty="0"/>
                  <a:t> Tax Rate) * (D/E))</a:t>
                </a:r>
              </a:p>
              <a:p>
                <a:pPr lvl="1"/>
                <a:r>
                  <a:rPr lang="en-US" sz="1800" dirty="0"/>
                  <a:t>This equation says that the higher the financial leverage (D/E), the higher the (levered) beta, and thus the higher the cost of equity.</a:t>
                </a:r>
              </a:p>
              <a:p>
                <a:pPr lvl="1"/>
                <a:r>
                  <a:rPr lang="en-US" sz="1800" dirty="0"/>
                  <a:t>0.91 = 0.54 * (1 + 0.65 * 1.04)</a:t>
                </a:r>
              </a:p>
              <a:p>
                <a:pPr lvl="1"/>
                <a:r>
                  <a:rPr lang="en-US" sz="1800" dirty="0"/>
                  <a:t>The D/E for the private target is based on the optimal, an assumed, or a “target” capital structure.  Here, we assume that Lake Monster’s capital structure will converge to industry/peers average.</a:t>
                </a:r>
              </a:p>
              <a:p>
                <a:pPr lvl="1"/>
                <a:r>
                  <a:rPr lang="en-US" sz="1800" dirty="0"/>
                  <a:t>The levered beta obtained this way is called “</a:t>
                </a:r>
                <a:r>
                  <a:rPr lang="en-US" sz="1800" dirty="0">
                    <a:solidFill>
                      <a:srgbClr val="0070C0"/>
                    </a:solidFill>
                  </a:rPr>
                  <a:t>bottom-up beta</a:t>
                </a:r>
                <a:r>
                  <a:rPr lang="en-US" sz="1800" dirty="0"/>
                  <a:t>.”</a:t>
                </a:r>
              </a:p>
              <a:p>
                <a:pPr lvl="1"/>
                <a:r>
                  <a:rPr lang="en-US" sz="1800" dirty="0"/>
                  <a:t>Note that the </a:t>
                </a:r>
                <a:r>
                  <a:rPr lang="en-US" sz="1800" dirty="0">
                    <a:solidFill>
                      <a:srgbClr val="0070C0"/>
                    </a:solidFill>
                  </a:rPr>
                  <a:t>bottom-up beta approach </a:t>
                </a:r>
                <a:r>
                  <a:rPr lang="en-US" sz="1800" dirty="0"/>
                  <a:t>can also be used to estimate the levered beta for a </a:t>
                </a:r>
                <a:r>
                  <a:rPr lang="en-US" sz="1800" dirty="0">
                    <a:solidFill>
                      <a:srgbClr val="0070C0"/>
                    </a:solidFill>
                  </a:rPr>
                  <a:t>publicly traded target </a:t>
                </a:r>
                <a:r>
                  <a:rPr lang="en-US" sz="1800" dirty="0"/>
                  <a:t>whenever bankers have reasons to believe that the beta estimate from the regression using the target’s past returns may contain significant estimation error.</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589212" y="1637881"/>
                <a:ext cx="8915400" cy="4823209"/>
              </a:xfrm>
              <a:blipFill>
                <a:blip r:embed="rId2"/>
                <a:stretch>
                  <a:fillRect l="-570" t="-525" r="-427"/>
                </a:stretch>
              </a:blipFill>
            </p:spPr>
            <p:txBody>
              <a:bodyPr/>
              <a:lstStyle/>
              <a:p>
                <a:r>
                  <a:rPr lang="en-US">
                    <a:noFill/>
                  </a:rPr>
                  <a:t> </a:t>
                </a:r>
              </a:p>
            </p:txBody>
          </p:sp>
        </mc:Fallback>
      </mc:AlternateContent>
    </p:spTree>
    <p:extLst>
      <p:ext uri="{BB962C8B-B14F-4D97-AF65-F5344CB8AC3E}">
        <p14:creationId xmlns:p14="http://schemas.microsoft.com/office/powerpoint/2010/main" val="17063996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Q&amp;As</a:t>
            </a:r>
          </a:p>
        </p:txBody>
      </p:sp>
      <p:sp>
        <p:nvSpPr>
          <p:cNvPr id="3" name="Content Placeholder 2"/>
          <p:cNvSpPr>
            <a:spLocks noGrp="1"/>
          </p:cNvSpPr>
          <p:nvPr>
            <p:ph idx="1"/>
          </p:nvPr>
        </p:nvSpPr>
        <p:spPr/>
        <p:txBody>
          <a:bodyPr>
            <a:normAutofit/>
          </a:bodyPr>
          <a:lstStyle/>
          <a:p>
            <a:r>
              <a:rPr lang="en-US" sz="2000" dirty="0"/>
              <a:t>Q: What is the relationship between debt and cost of equity?</a:t>
            </a:r>
          </a:p>
          <a:p>
            <a:r>
              <a:rPr lang="en-US" sz="2000" dirty="0"/>
              <a:t>A: The higher the debt ratio, the higher the levered/equity beta (whereas unlevered/asset beta does not change), and thus the higher the cost of equity.</a:t>
            </a:r>
          </a:p>
          <a:p>
            <a:r>
              <a:rPr lang="en-US" sz="2000" dirty="0"/>
              <a:t>Q: All other things being equal, does a small cap firm has a higher beta?</a:t>
            </a:r>
          </a:p>
          <a:p>
            <a:r>
              <a:rPr lang="en-US" sz="2000" dirty="0"/>
              <a:t>A: Yes, small cap stocks are on average riskier.</a:t>
            </a:r>
          </a:p>
          <a:p>
            <a:r>
              <a:rPr lang="en-US" sz="2000" dirty="0"/>
              <a:t>Q: All other things being equal does a growth stock has a higher beta?</a:t>
            </a:r>
          </a:p>
          <a:p>
            <a:r>
              <a:rPr lang="en-US" sz="2000" dirty="0"/>
              <a:t>A: Yes, growth (value) stocks are on average (less) riskier.</a:t>
            </a:r>
          </a:p>
        </p:txBody>
      </p:sp>
    </p:spTree>
    <p:extLst>
      <p:ext uri="{BB962C8B-B14F-4D97-AF65-F5344CB8AC3E}">
        <p14:creationId xmlns:p14="http://schemas.microsoft.com/office/powerpoint/2010/main" val="9873259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Q&amp;As</a:t>
            </a:r>
          </a:p>
        </p:txBody>
      </p:sp>
      <p:sp>
        <p:nvSpPr>
          <p:cNvPr id="3" name="Content Placeholder 2"/>
          <p:cNvSpPr>
            <a:spLocks noGrp="1"/>
          </p:cNvSpPr>
          <p:nvPr>
            <p:ph idx="1"/>
          </p:nvPr>
        </p:nvSpPr>
        <p:spPr>
          <a:xfrm>
            <a:off x="2589212" y="2133599"/>
            <a:ext cx="8915400" cy="4227007"/>
          </a:xfrm>
        </p:spPr>
        <p:txBody>
          <a:bodyPr>
            <a:normAutofit/>
          </a:bodyPr>
          <a:lstStyle/>
          <a:p>
            <a:r>
              <a:rPr lang="en-US" sz="2000" dirty="0"/>
              <a:t>Q: Why do you need to </a:t>
            </a:r>
            <a:r>
              <a:rPr lang="en-US" sz="2000" dirty="0" err="1"/>
              <a:t>unlever</a:t>
            </a:r>
            <a:r>
              <a:rPr lang="en-US" sz="2000" dirty="0"/>
              <a:t> and then </a:t>
            </a:r>
            <a:r>
              <a:rPr lang="en-US" sz="2000" dirty="0" err="1"/>
              <a:t>relever</a:t>
            </a:r>
            <a:r>
              <a:rPr lang="en-US" sz="2000" dirty="0"/>
              <a:t> beta?</a:t>
            </a:r>
          </a:p>
          <a:p>
            <a:r>
              <a:rPr lang="en-US" sz="2000" dirty="0"/>
              <a:t>A: Private targets do not have market data to estimate their levered betas.  Thus, we need to rely upon the levered betas of publicly traded comparable companies that are available from Bloomberg or Barra.  But these </a:t>
            </a:r>
            <a:r>
              <a:rPr lang="en-US" sz="2000" dirty="0" err="1"/>
              <a:t>comparables</a:t>
            </a:r>
            <a:r>
              <a:rPr lang="en-US" sz="2000" dirty="0"/>
              <a:t> are likely to have different levels of leverage, and we know that leverage has directly impact on levered beta.  Thus, </a:t>
            </a:r>
            <a:r>
              <a:rPr lang="en-US" sz="2000" dirty="0" err="1"/>
              <a:t>unlevering</a:t>
            </a:r>
            <a:r>
              <a:rPr lang="en-US" sz="2000" dirty="0"/>
              <a:t> them will control for the differences in leverages adopted by </a:t>
            </a:r>
            <a:r>
              <a:rPr lang="en-US" sz="2000" dirty="0" err="1"/>
              <a:t>comparables</a:t>
            </a:r>
            <a:r>
              <a:rPr lang="en-US" sz="2000" dirty="0"/>
              <a:t>.  Once a “clean” unlevered beta is obtain, we can </a:t>
            </a:r>
            <a:r>
              <a:rPr lang="en-US" sz="2000" dirty="0" err="1"/>
              <a:t>relever</a:t>
            </a:r>
            <a:r>
              <a:rPr lang="en-US" sz="2000" dirty="0"/>
              <a:t> it up based on the forecasted leverage of the private target so that the CAPM (which requires levered beta input) can be used to compute for the cost of equity of the target.</a:t>
            </a:r>
          </a:p>
        </p:txBody>
      </p:sp>
    </p:spTree>
    <p:extLst>
      <p:ext uri="{BB962C8B-B14F-4D97-AF65-F5344CB8AC3E}">
        <p14:creationId xmlns:p14="http://schemas.microsoft.com/office/powerpoint/2010/main" val="20920636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Q&amp;As</a:t>
            </a:r>
          </a:p>
        </p:txBody>
      </p:sp>
      <p:sp>
        <p:nvSpPr>
          <p:cNvPr id="3" name="Content Placeholder 2"/>
          <p:cNvSpPr>
            <a:spLocks noGrp="1"/>
          </p:cNvSpPr>
          <p:nvPr>
            <p:ph idx="1"/>
          </p:nvPr>
        </p:nvSpPr>
        <p:spPr/>
        <p:txBody>
          <a:bodyPr>
            <a:normAutofit lnSpcReduction="10000"/>
          </a:bodyPr>
          <a:lstStyle/>
          <a:p>
            <a:r>
              <a:rPr lang="en-US" sz="2000" dirty="0"/>
              <a:t>Q: What is the beta and where would you go to find a firm’s beta?  </a:t>
            </a:r>
          </a:p>
          <a:p>
            <a:r>
              <a:rPr lang="en-US" sz="2000" dirty="0"/>
              <a:t>A: When a practitioner uses the term beta, he/she refers to levered beta.  This estimate is widely available from information vendors such as Bloomberg or Yahoo!Finance.</a:t>
            </a:r>
          </a:p>
          <a:p>
            <a:r>
              <a:rPr lang="en-US" sz="2000" dirty="0"/>
              <a:t>Q: How would an increase in interest rate affects the DCF valuation?</a:t>
            </a:r>
          </a:p>
          <a:p>
            <a:r>
              <a:rPr lang="en-US" sz="2000" dirty="0"/>
              <a:t>A: [Primary effect] An increase in interest rate increases the cost of debt and the cost of equity (via </a:t>
            </a:r>
            <a:r>
              <a:rPr lang="en-US" sz="2000" dirty="0" err="1"/>
              <a:t>R</a:t>
            </a:r>
            <a:r>
              <a:rPr lang="en-US" sz="2000" baseline="-25000" dirty="0" err="1"/>
              <a:t>f</a:t>
            </a:r>
            <a:r>
              <a:rPr lang="en-US" sz="2000" dirty="0"/>
              <a:t>), thus leading to a lower DCF valuation.  [Secondary effect] One can argue that an increase in interest rate would reduce the demand for products and services and thus revenue to the firm.  If so, it would also impact FCFs, leading to an even lower DCF valuation.</a:t>
            </a:r>
          </a:p>
        </p:txBody>
      </p:sp>
    </p:spTree>
    <p:extLst>
      <p:ext uri="{BB962C8B-B14F-4D97-AF65-F5344CB8AC3E}">
        <p14:creationId xmlns:p14="http://schemas.microsoft.com/office/powerpoint/2010/main" val="7791507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if the marginal investor does not own a well-diversified portfolio</a:t>
            </a:r>
          </a:p>
        </p:txBody>
      </p:sp>
      <p:sp>
        <p:nvSpPr>
          <p:cNvPr id="3" name="Content Placeholder 2"/>
          <p:cNvSpPr>
            <a:spLocks noGrp="1"/>
          </p:cNvSpPr>
          <p:nvPr>
            <p:ph idx="1"/>
          </p:nvPr>
        </p:nvSpPr>
        <p:spPr/>
        <p:txBody>
          <a:bodyPr>
            <a:normAutofit lnSpcReduction="10000"/>
          </a:bodyPr>
          <a:lstStyle/>
          <a:p>
            <a:r>
              <a:rPr lang="en-US" sz="2000" dirty="0"/>
              <a:t>If the marginal investor of the private target is another private firm (</a:t>
            </a:r>
            <a:r>
              <a:rPr lang="en-US" sz="2000" dirty="0" err="1"/>
              <a:t>i.e</a:t>
            </a:r>
            <a:r>
              <a:rPr lang="en-US" sz="2000" dirty="0"/>
              <a:t>, a private to private sale), the new owner would need to bear not only market risk but also firm-specific/</a:t>
            </a:r>
            <a:r>
              <a:rPr lang="en-US" sz="2000" dirty="0">
                <a:solidFill>
                  <a:srgbClr val="0070C0"/>
                </a:solidFill>
              </a:rPr>
              <a:t>idiosyncratic risk</a:t>
            </a:r>
            <a:r>
              <a:rPr lang="en-US" sz="2000" dirty="0"/>
              <a:t>.  In this case, idiosyncratic risk is not entirely diversified away and requires additional risk premium for bearing it.</a:t>
            </a:r>
          </a:p>
          <a:p>
            <a:r>
              <a:rPr lang="en-US" sz="2000" dirty="0"/>
              <a:t>As a result, the appropriate levered beta should be the so-call “total beta,” whose value would be (usually much) higher than the usual market-based levered beta or the bottom-up levered beta as we saw earlier.</a:t>
            </a:r>
          </a:p>
          <a:p>
            <a:r>
              <a:rPr lang="en-US" sz="2000" dirty="0"/>
              <a:t>Because of a higher beta, the cost of equity with a total beta would be higher.  If so, all other things being equal, what would happen to the firm value and equity value of the firm?</a:t>
            </a:r>
          </a:p>
        </p:txBody>
      </p:sp>
    </p:spTree>
    <p:extLst>
      <p:ext uri="{BB962C8B-B14F-4D97-AF65-F5344CB8AC3E}">
        <p14:creationId xmlns:p14="http://schemas.microsoft.com/office/powerpoint/2010/main" val="8842167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Total Beta</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589212" y="1637881"/>
                <a:ext cx="8915400" cy="4893548"/>
              </a:xfrm>
            </p:spPr>
            <p:txBody>
              <a:bodyPr>
                <a:normAutofit fontScale="92500" lnSpcReduction="20000"/>
              </a:bodyPr>
              <a:lstStyle/>
              <a:p>
                <a:r>
                  <a:rPr lang="en-US" i="1" dirty="0"/>
                  <a:t>Total Beta = Levered Beta </a:t>
                </a:r>
                <a:r>
                  <a:rPr lang="en-US" dirty="0"/>
                  <a:t>/ </a:t>
                </a:r>
                <a14:m>
                  <m:oMath xmlns:m="http://schemas.openxmlformats.org/officeDocument/2006/math">
                    <m:rad>
                      <m:radPr>
                        <m:degHide m:val="on"/>
                        <m:ctrlPr>
                          <a:rPr lang="en-US" i="1" smtClean="0">
                            <a:latin typeface="Cambria Math" panose="02040503050406030204" pitchFamily="18" charset="0"/>
                          </a:rPr>
                        </m:ctrlPr>
                      </m:radPr>
                      <m:deg/>
                      <m:e>
                        <m:sSup>
                          <m:sSupPr>
                            <m:ctrlPr>
                              <a:rPr lang="en-US" b="0" i="1" smtClean="0">
                                <a:latin typeface="Cambria Math" panose="02040503050406030204" pitchFamily="18" charset="0"/>
                              </a:rPr>
                            </m:ctrlPr>
                          </m:sSupPr>
                          <m:e>
                            <m:r>
                              <a:rPr lang="en-US" b="0" i="1" smtClean="0">
                                <a:latin typeface="Cambria Math" charset="0"/>
                              </a:rPr>
                              <m:t>𝑅</m:t>
                            </m:r>
                          </m:e>
                          <m:sup>
                            <m:r>
                              <a:rPr lang="en-US" b="0" i="1" smtClean="0">
                                <a:latin typeface="Cambria Math" charset="0"/>
                              </a:rPr>
                              <m:t>2</m:t>
                            </m:r>
                          </m:sup>
                        </m:sSup>
                      </m:e>
                    </m:rad>
                  </m:oMath>
                </a14:m>
                <a:endParaRPr lang="en-US" dirty="0"/>
              </a:p>
              <a:p>
                <a:r>
                  <a:rPr lang="en-US" dirty="0"/>
                  <a:t>The squared root of R-squared from the 1-factor CAPM regression is the correlation coefficient between individual stock returns and market returns.</a:t>
                </a:r>
              </a:p>
              <a:p>
                <a:r>
                  <a:rPr lang="en-US" dirty="0"/>
                  <a:t>Example: A private investor is buying Vermont Hamburger Inc., a private firm.  For this deal, three public </a:t>
                </a:r>
                <a:r>
                  <a:rPr lang="en-US" dirty="0" err="1"/>
                  <a:t>comparables</a:t>
                </a:r>
                <a:r>
                  <a:rPr lang="en-US" dirty="0"/>
                  <a:t> are: (1) MacDonald, unlevered beta 0.55, R-squared 20%, (2) YUM Brands, unlevered beta 0.40, R-squared 15%, and (3) Domino’s Pizza, unlevered beta 0.30, R-squared 10%.</a:t>
                </a:r>
              </a:p>
              <a:p>
                <a:r>
                  <a:rPr lang="en-US" dirty="0"/>
                  <a:t>Average unlevered beta for Vermont Hamburger = 0.42 (= (0.55 + 0.40 + 0.30) / 3).  Average R-squared = 15%.</a:t>
                </a:r>
              </a:p>
              <a:p>
                <a:r>
                  <a:rPr lang="en-US" dirty="0"/>
                  <a:t>Suppose that Vermont Hamburger has a target D/E ratio of 0.5 and a tax rate of 35%.</a:t>
                </a:r>
              </a:p>
              <a:p>
                <a:r>
                  <a:rPr lang="en-US" dirty="0"/>
                  <a:t>Vermont Hamburger’s levered beta = 0.42 * (1 + 0.65 * 0.5) = 0.56.</a:t>
                </a:r>
              </a:p>
              <a:p>
                <a:r>
                  <a:rPr lang="en-US" dirty="0"/>
                  <a:t>Vermont Hamburger’s total beta = 0.56 / </a:t>
                </a:r>
                <a14:m>
                  <m:oMath xmlns:m="http://schemas.openxmlformats.org/officeDocument/2006/math">
                    <m:rad>
                      <m:radPr>
                        <m:degHide m:val="on"/>
                        <m:ctrlPr>
                          <a:rPr lang="en-US" i="1" smtClean="0">
                            <a:latin typeface="Cambria Math" panose="02040503050406030204" pitchFamily="18" charset="0"/>
                          </a:rPr>
                        </m:ctrlPr>
                      </m:radPr>
                      <m:deg/>
                      <m:e>
                        <m:r>
                          <a:rPr lang="en-US" b="0" i="1" smtClean="0">
                            <a:latin typeface="Cambria Math" charset="0"/>
                          </a:rPr>
                          <m:t>15%</m:t>
                        </m:r>
                      </m:e>
                    </m:rad>
                  </m:oMath>
                </a14:m>
                <a:r>
                  <a:rPr lang="en-US" dirty="0"/>
                  <a:t> = 1.45.</a:t>
                </a:r>
              </a:p>
              <a:p>
                <a:r>
                  <a:rPr lang="en-US" dirty="0"/>
                  <a:t>If the risk free-rate is 3% and the market risk premium is 6%, the </a:t>
                </a:r>
                <a:r>
                  <a:rPr lang="en-US" dirty="0">
                    <a:solidFill>
                      <a:srgbClr val="0070C0"/>
                    </a:solidFill>
                  </a:rPr>
                  <a:t>private investor</a:t>
                </a:r>
                <a:r>
                  <a:rPr lang="en-US" dirty="0"/>
                  <a:t>’s cost of equity is = 3% + 1.45 * 6% = </a:t>
                </a:r>
                <a:r>
                  <a:rPr lang="en-US" dirty="0">
                    <a:solidFill>
                      <a:srgbClr val="0070C0"/>
                    </a:solidFill>
                  </a:rPr>
                  <a:t>11.7%</a:t>
                </a:r>
                <a:r>
                  <a:rPr lang="en-US" dirty="0"/>
                  <a:t>.</a:t>
                </a:r>
              </a:p>
              <a:p>
                <a:r>
                  <a:rPr lang="en-US" dirty="0"/>
                  <a:t>If the buyer were an </a:t>
                </a:r>
                <a:r>
                  <a:rPr lang="en-US" dirty="0">
                    <a:solidFill>
                      <a:srgbClr val="0070C0"/>
                    </a:solidFill>
                  </a:rPr>
                  <a:t>institutional investor </a:t>
                </a:r>
                <a:r>
                  <a:rPr lang="en-US" dirty="0"/>
                  <a:t>who owns a </a:t>
                </a:r>
                <a:r>
                  <a:rPr lang="en-US" dirty="0">
                    <a:solidFill>
                      <a:srgbClr val="0070C0"/>
                    </a:solidFill>
                  </a:rPr>
                  <a:t>well-diversified</a:t>
                </a:r>
                <a:r>
                  <a:rPr lang="en-US" dirty="0"/>
                  <a:t> portfolio, its cost of equity is = 3% +0.56 * 6% = </a:t>
                </a:r>
                <a:r>
                  <a:rPr lang="en-US" dirty="0">
                    <a:solidFill>
                      <a:srgbClr val="0070C0"/>
                    </a:solidFill>
                  </a:rPr>
                  <a:t>6.36%</a:t>
                </a:r>
                <a:r>
                  <a:rPr lang="en-US"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589212" y="1637881"/>
                <a:ext cx="8915400" cy="4893548"/>
              </a:xfrm>
              <a:blipFill>
                <a:blip r:embed="rId2"/>
                <a:stretch>
                  <a:fillRect l="-427" t="-777" r="-855"/>
                </a:stretch>
              </a:blipFill>
            </p:spPr>
            <p:txBody>
              <a:bodyPr/>
              <a:lstStyle/>
              <a:p>
                <a:r>
                  <a:rPr lang="en-US">
                    <a:noFill/>
                  </a:rPr>
                  <a:t> </a:t>
                </a:r>
              </a:p>
            </p:txBody>
          </p:sp>
        </mc:Fallback>
      </mc:AlternateContent>
    </p:spTree>
    <p:extLst>
      <p:ext uri="{BB962C8B-B14F-4D97-AF65-F5344CB8AC3E}">
        <p14:creationId xmlns:p14="http://schemas.microsoft.com/office/powerpoint/2010/main" val="7884253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Estimate the pre-tax cost of debt</a:t>
            </a:r>
          </a:p>
        </p:txBody>
      </p:sp>
      <p:sp>
        <p:nvSpPr>
          <p:cNvPr id="3" name="Content Placeholder 2"/>
          <p:cNvSpPr>
            <a:spLocks noGrp="1"/>
          </p:cNvSpPr>
          <p:nvPr>
            <p:ph idx="1"/>
          </p:nvPr>
        </p:nvSpPr>
        <p:spPr>
          <a:xfrm>
            <a:off x="2589212" y="2133599"/>
            <a:ext cx="8915400" cy="4116475"/>
          </a:xfrm>
        </p:spPr>
        <p:txBody>
          <a:bodyPr>
            <a:noAutofit/>
          </a:bodyPr>
          <a:lstStyle/>
          <a:p>
            <a:r>
              <a:rPr lang="en-US" sz="2000" dirty="0"/>
              <a:t>For </a:t>
            </a:r>
            <a:r>
              <a:rPr lang="en-US" sz="2000" dirty="0">
                <a:solidFill>
                  <a:srgbClr val="0070C0"/>
                </a:solidFill>
              </a:rPr>
              <a:t>public</a:t>
            </a:r>
            <a:r>
              <a:rPr lang="en-US" sz="2000" dirty="0"/>
              <a:t> firms, we can look up the YTM on a long-term straight bond outstanding from the firm.</a:t>
            </a:r>
          </a:p>
          <a:p>
            <a:r>
              <a:rPr lang="en-US" sz="2000" dirty="0"/>
              <a:t>For a </a:t>
            </a:r>
            <a:r>
              <a:rPr lang="en-US" sz="2000" dirty="0">
                <a:solidFill>
                  <a:srgbClr val="0070C0"/>
                </a:solidFill>
              </a:rPr>
              <a:t>private</a:t>
            </a:r>
            <a:r>
              <a:rPr lang="en-US" sz="2000" dirty="0"/>
              <a:t> target, bankers usually consult with an in-house debt capital markets (DCM) specialist to come up a YTM estimate.  This evaluation is largely based on an estimate of credit rating for the target.  That is, YTM = risk-free rate + default/credit spread (based on </a:t>
            </a:r>
            <a:r>
              <a:rPr lang="en-US" sz="2000" dirty="0">
                <a:solidFill>
                  <a:srgbClr val="0070C0"/>
                </a:solidFill>
              </a:rPr>
              <a:t>rating</a:t>
            </a:r>
            <a:r>
              <a:rPr lang="en-US" sz="2000" dirty="0"/>
              <a:t>).</a:t>
            </a:r>
          </a:p>
          <a:p>
            <a:r>
              <a:rPr lang="en-US" sz="2000" dirty="0"/>
              <a:t>Current default/credit spread can be found at https://</a:t>
            </a:r>
            <a:r>
              <a:rPr lang="en-US" sz="2000" dirty="0" err="1"/>
              <a:t>fred.stlouisfed.org</a:t>
            </a:r>
            <a:r>
              <a:rPr lang="en-US" sz="2000" dirty="0"/>
              <a:t>.</a:t>
            </a:r>
          </a:p>
          <a:p>
            <a:r>
              <a:rPr lang="en-US" sz="2000" dirty="0"/>
              <a:t>Another approximate approach is to compute </a:t>
            </a:r>
            <a:r>
              <a:rPr lang="en-US" sz="2000" dirty="0">
                <a:solidFill>
                  <a:srgbClr val="0070C0"/>
                </a:solidFill>
              </a:rPr>
              <a:t>interest coverage </a:t>
            </a:r>
            <a:r>
              <a:rPr lang="en-US" sz="2000" dirty="0"/>
              <a:t>ratio (= EBIT / interest expense) and use the ratio to infer bond rating and default spread.</a:t>
            </a:r>
          </a:p>
        </p:txBody>
      </p:sp>
    </p:spTree>
    <p:extLst>
      <p:ext uri="{BB962C8B-B14F-4D97-AF65-F5344CB8AC3E}">
        <p14:creationId xmlns:p14="http://schemas.microsoft.com/office/powerpoint/2010/main" val="4124526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73315503"/>
              </p:ext>
            </p:extLst>
          </p:nvPr>
        </p:nvGraphicFramePr>
        <p:xfrm>
          <a:off x="2589213" y="422030"/>
          <a:ext cx="8915400" cy="5858192"/>
        </p:xfrm>
        <a:graphic>
          <a:graphicData uri="http://schemas.openxmlformats.org/drawingml/2006/table">
            <a:tbl>
              <a:tblPr firstRow="1" bandRow="1">
                <a:tableStyleId>{5C22544A-7EE6-4342-B048-85BDC9FD1C3A}</a:tableStyleId>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366137">
                <a:tc>
                  <a:txBody>
                    <a:bodyPr/>
                    <a:lstStyle/>
                    <a:p>
                      <a:pPr algn="ctr"/>
                      <a:r>
                        <a:rPr lang="en-US" dirty="0"/>
                        <a:t>Interest Coverage Ratio</a:t>
                      </a:r>
                    </a:p>
                  </a:txBody>
                  <a:tcPr/>
                </a:tc>
                <a:tc>
                  <a:txBody>
                    <a:bodyPr/>
                    <a:lstStyle/>
                    <a:p>
                      <a:pPr algn="ctr"/>
                      <a:r>
                        <a:rPr lang="en-US" dirty="0"/>
                        <a:t>Rating</a:t>
                      </a:r>
                    </a:p>
                  </a:txBody>
                  <a:tcPr/>
                </a:tc>
                <a:tc>
                  <a:txBody>
                    <a:bodyPr/>
                    <a:lstStyle/>
                    <a:p>
                      <a:pPr algn="ctr"/>
                      <a:r>
                        <a:rPr lang="en-US" dirty="0"/>
                        <a:t>Typical Default Spread</a:t>
                      </a:r>
                    </a:p>
                  </a:txBody>
                  <a:tcPr/>
                </a:tc>
                <a:extLst>
                  <a:ext uri="{0D108BD9-81ED-4DB2-BD59-A6C34878D82A}">
                    <a16:rowId xmlns:a16="http://schemas.microsoft.com/office/drawing/2014/main" val="10000"/>
                  </a:ext>
                </a:extLst>
              </a:tr>
              <a:tr h="366137">
                <a:tc>
                  <a:txBody>
                    <a:bodyPr/>
                    <a:lstStyle/>
                    <a:p>
                      <a:pPr algn="ctr"/>
                      <a:r>
                        <a:rPr lang="en-US" dirty="0"/>
                        <a:t>&gt;12.5</a:t>
                      </a:r>
                    </a:p>
                  </a:txBody>
                  <a:tcPr/>
                </a:tc>
                <a:tc>
                  <a:txBody>
                    <a:bodyPr/>
                    <a:lstStyle/>
                    <a:p>
                      <a:pPr algn="ctr"/>
                      <a:r>
                        <a:rPr lang="en-US" dirty="0"/>
                        <a:t>AAA</a:t>
                      </a:r>
                    </a:p>
                  </a:txBody>
                  <a:tcPr/>
                </a:tc>
                <a:tc>
                  <a:txBody>
                    <a:bodyPr/>
                    <a:lstStyle/>
                    <a:p>
                      <a:pPr algn="ctr"/>
                      <a:r>
                        <a:rPr lang="en-US" dirty="0"/>
                        <a:t>0.35%</a:t>
                      </a:r>
                    </a:p>
                  </a:txBody>
                  <a:tcPr/>
                </a:tc>
                <a:extLst>
                  <a:ext uri="{0D108BD9-81ED-4DB2-BD59-A6C34878D82A}">
                    <a16:rowId xmlns:a16="http://schemas.microsoft.com/office/drawing/2014/main" val="10001"/>
                  </a:ext>
                </a:extLst>
              </a:tr>
              <a:tr h="366137">
                <a:tc>
                  <a:txBody>
                    <a:bodyPr/>
                    <a:lstStyle/>
                    <a:p>
                      <a:pPr algn="ctr"/>
                      <a:r>
                        <a:rPr lang="en-US" dirty="0"/>
                        <a:t>9.5-12.5</a:t>
                      </a:r>
                    </a:p>
                  </a:txBody>
                  <a:tcPr/>
                </a:tc>
                <a:tc>
                  <a:txBody>
                    <a:bodyPr/>
                    <a:lstStyle/>
                    <a:p>
                      <a:pPr algn="ctr"/>
                      <a:r>
                        <a:rPr lang="en-US" dirty="0"/>
                        <a:t>AA</a:t>
                      </a:r>
                    </a:p>
                  </a:txBody>
                  <a:tcPr/>
                </a:tc>
                <a:tc>
                  <a:txBody>
                    <a:bodyPr/>
                    <a:lstStyle/>
                    <a:p>
                      <a:pPr algn="ctr"/>
                      <a:r>
                        <a:rPr lang="en-US" dirty="0"/>
                        <a:t>0.50%</a:t>
                      </a:r>
                    </a:p>
                  </a:txBody>
                  <a:tcPr/>
                </a:tc>
                <a:extLst>
                  <a:ext uri="{0D108BD9-81ED-4DB2-BD59-A6C34878D82A}">
                    <a16:rowId xmlns:a16="http://schemas.microsoft.com/office/drawing/2014/main" val="10002"/>
                  </a:ext>
                </a:extLst>
              </a:tr>
              <a:tr h="366137">
                <a:tc>
                  <a:txBody>
                    <a:bodyPr/>
                    <a:lstStyle/>
                    <a:p>
                      <a:pPr algn="ctr"/>
                      <a:r>
                        <a:rPr lang="en-US" dirty="0"/>
                        <a:t>7.5-9.5</a:t>
                      </a:r>
                    </a:p>
                  </a:txBody>
                  <a:tcPr/>
                </a:tc>
                <a:tc>
                  <a:txBody>
                    <a:bodyPr/>
                    <a:lstStyle/>
                    <a:p>
                      <a:pPr algn="ctr"/>
                      <a:r>
                        <a:rPr lang="en-US" dirty="0"/>
                        <a:t>A+</a:t>
                      </a:r>
                    </a:p>
                  </a:txBody>
                  <a:tcPr/>
                </a:tc>
                <a:tc>
                  <a:txBody>
                    <a:bodyPr/>
                    <a:lstStyle/>
                    <a:p>
                      <a:pPr algn="ctr"/>
                      <a:r>
                        <a:rPr lang="en-US" dirty="0"/>
                        <a:t>0.70%</a:t>
                      </a:r>
                    </a:p>
                  </a:txBody>
                  <a:tcPr/>
                </a:tc>
                <a:extLst>
                  <a:ext uri="{0D108BD9-81ED-4DB2-BD59-A6C34878D82A}">
                    <a16:rowId xmlns:a16="http://schemas.microsoft.com/office/drawing/2014/main" val="10003"/>
                  </a:ext>
                </a:extLst>
              </a:tr>
              <a:tr h="366137">
                <a:tc>
                  <a:txBody>
                    <a:bodyPr/>
                    <a:lstStyle/>
                    <a:p>
                      <a:pPr algn="ctr"/>
                      <a:r>
                        <a:rPr lang="en-US" dirty="0"/>
                        <a:t>6.0-7.5</a:t>
                      </a:r>
                    </a:p>
                  </a:txBody>
                  <a:tcPr/>
                </a:tc>
                <a:tc>
                  <a:txBody>
                    <a:bodyPr/>
                    <a:lstStyle/>
                    <a:p>
                      <a:pPr algn="ctr"/>
                      <a:r>
                        <a:rPr lang="en-US" dirty="0"/>
                        <a:t>A</a:t>
                      </a:r>
                    </a:p>
                  </a:txBody>
                  <a:tcPr/>
                </a:tc>
                <a:tc>
                  <a:txBody>
                    <a:bodyPr/>
                    <a:lstStyle/>
                    <a:p>
                      <a:pPr algn="ctr"/>
                      <a:r>
                        <a:rPr lang="en-US" dirty="0"/>
                        <a:t>0.85%</a:t>
                      </a:r>
                    </a:p>
                  </a:txBody>
                  <a:tcPr/>
                </a:tc>
                <a:extLst>
                  <a:ext uri="{0D108BD9-81ED-4DB2-BD59-A6C34878D82A}">
                    <a16:rowId xmlns:a16="http://schemas.microsoft.com/office/drawing/2014/main" val="10004"/>
                  </a:ext>
                </a:extLst>
              </a:tr>
              <a:tr h="366137">
                <a:tc>
                  <a:txBody>
                    <a:bodyPr/>
                    <a:lstStyle/>
                    <a:p>
                      <a:pPr algn="ctr"/>
                      <a:r>
                        <a:rPr lang="en-US" dirty="0"/>
                        <a:t>4.5-6.0</a:t>
                      </a:r>
                    </a:p>
                  </a:txBody>
                  <a:tcPr/>
                </a:tc>
                <a:tc>
                  <a:txBody>
                    <a:bodyPr/>
                    <a:lstStyle/>
                    <a:p>
                      <a:pPr algn="ctr"/>
                      <a:r>
                        <a:rPr lang="en-US" dirty="0"/>
                        <a:t>A-</a:t>
                      </a:r>
                    </a:p>
                  </a:txBody>
                  <a:tcPr/>
                </a:tc>
                <a:tc>
                  <a:txBody>
                    <a:bodyPr/>
                    <a:lstStyle/>
                    <a:p>
                      <a:pPr algn="ctr"/>
                      <a:r>
                        <a:rPr lang="en-US" dirty="0"/>
                        <a:t>1.00%</a:t>
                      </a:r>
                    </a:p>
                  </a:txBody>
                  <a:tcPr/>
                </a:tc>
                <a:extLst>
                  <a:ext uri="{0D108BD9-81ED-4DB2-BD59-A6C34878D82A}">
                    <a16:rowId xmlns:a16="http://schemas.microsoft.com/office/drawing/2014/main" val="10005"/>
                  </a:ext>
                </a:extLst>
              </a:tr>
              <a:tr h="366137">
                <a:tc>
                  <a:txBody>
                    <a:bodyPr/>
                    <a:lstStyle/>
                    <a:p>
                      <a:pPr algn="ctr"/>
                      <a:r>
                        <a:rPr lang="en-US" dirty="0"/>
                        <a:t>4.0-4.5</a:t>
                      </a:r>
                    </a:p>
                  </a:txBody>
                  <a:tcPr/>
                </a:tc>
                <a:tc>
                  <a:txBody>
                    <a:bodyPr/>
                    <a:lstStyle/>
                    <a:p>
                      <a:pPr algn="ctr"/>
                      <a:r>
                        <a:rPr lang="en-US" dirty="0"/>
                        <a:t>BBB</a:t>
                      </a:r>
                    </a:p>
                  </a:txBody>
                  <a:tcPr/>
                </a:tc>
                <a:tc>
                  <a:txBody>
                    <a:bodyPr/>
                    <a:lstStyle/>
                    <a:p>
                      <a:pPr algn="ctr"/>
                      <a:r>
                        <a:rPr lang="en-US" dirty="0"/>
                        <a:t>1.50%</a:t>
                      </a:r>
                    </a:p>
                  </a:txBody>
                  <a:tcPr/>
                </a:tc>
                <a:extLst>
                  <a:ext uri="{0D108BD9-81ED-4DB2-BD59-A6C34878D82A}">
                    <a16:rowId xmlns:a16="http://schemas.microsoft.com/office/drawing/2014/main" val="10006"/>
                  </a:ext>
                </a:extLst>
              </a:tr>
              <a:tr h="366137">
                <a:tc>
                  <a:txBody>
                    <a:bodyPr/>
                    <a:lstStyle/>
                    <a:p>
                      <a:pPr algn="ctr"/>
                      <a:r>
                        <a:rPr lang="en-US" dirty="0"/>
                        <a:t>3.5-4.0</a:t>
                      </a:r>
                    </a:p>
                  </a:txBody>
                  <a:tcPr/>
                </a:tc>
                <a:tc>
                  <a:txBody>
                    <a:bodyPr/>
                    <a:lstStyle/>
                    <a:p>
                      <a:pPr algn="ctr"/>
                      <a:r>
                        <a:rPr lang="en-US" dirty="0"/>
                        <a:t>BB+</a:t>
                      </a:r>
                    </a:p>
                  </a:txBody>
                  <a:tcPr/>
                </a:tc>
                <a:tc>
                  <a:txBody>
                    <a:bodyPr/>
                    <a:lstStyle/>
                    <a:p>
                      <a:pPr algn="ctr"/>
                      <a:r>
                        <a:rPr lang="en-US" dirty="0"/>
                        <a:t>2.00%</a:t>
                      </a:r>
                    </a:p>
                  </a:txBody>
                  <a:tcPr/>
                </a:tc>
                <a:extLst>
                  <a:ext uri="{0D108BD9-81ED-4DB2-BD59-A6C34878D82A}">
                    <a16:rowId xmlns:a16="http://schemas.microsoft.com/office/drawing/2014/main" val="10007"/>
                  </a:ext>
                </a:extLst>
              </a:tr>
              <a:tr h="366137">
                <a:tc>
                  <a:txBody>
                    <a:bodyPr/>
                    <a:lstStyle/>
                    <a:p>
                      <a:pPr algn="ctr"/>
                      <a:r>
                        <a:rPr lang="en-US" dirty="0"/>
                        <a:t>3.0-3.5</a:t>
                      </a:r>
                    </a:p>
                  </a:txBody>
                  <a:tcPr/>
                </a:tc>
                <a:tc>
                  <a:txBody>
                    <a:bodyPr/>
                    <a:lstStyle/>
                    <a:p>
                      <a:pPr algn="ctr"/>
                      <a:r>
                        <a:rPr lang="en-US" dirty="0"/>
                        <a:t>BB</a:t>
                      </a:r>
                    </a:p>
                  </a:txBody>
                  <a:tcPr/>
                </a:tc>
                <a:tc>
                  <a:txBody>
                    <a:bodyPr/>
                    <a:lstStyle/>
                    <a:p>
                      <a:pPr algn="ctr"/>
                      <a:r>
                        <a:rPr lang="en-US" dirty="0"/>
                        <a:t>2.50%</a:t>
                      </a:r>
                    </a:p>
                  </a:txBody>
                  <a:tcPr/>
                </a:tc>
                <a:extLst>
                  <a:ext uri="{0D108BD9-81ED-4DB2-BD59-A6C34878D82A}">
                    <a16:rowId xmlns:a16="http://schemas.microsoft.com/office/drawing/2014/main" val="10008"/>
                  </a:ext>
                </a:extLst>
              </a:tr>
              <a:tr h="366137">
                <a:tc>
                  <a:txBody>
                    <a:bodyPr/>
                    <a:lstStyle/>
                    <a:p>
                      <a:pPr algn="ctr"/>
                      <a:r>
                        <a:rPr lang="en-US" dirty="0"/>
                        <a:t>2.5-3.0</a:t>
                      </a:r>
                    </a:p>
                  </a:txBody>
                  <a:tcPr/>
                </a:tc>
                <a:tc>
                  <a:txBody>
                    <a:bodyPr/>
                    <a:lstStyle/>
                    <a:p>
                      <a:pPr algn="ctr"/>
                      <a:r>
                        <a:rPr lang="en-US" dirty="0"/>
                        <a:t>B+</a:t>
                      </a:r>
                    </a:p>
                  </a:txBody>
                  <a:tcPr/>
                </a:tc>
                <a:tc>
                  <a:txBody>
                    <a:bodyPr/>
                    <a:lstStyle/>
                    <a:p>
                      <a:pPr algn="ctr"/>
                      <a:r>
                        <a:rPr lang="en-US" dirty="0"/>
                        <a:t>3.25%</a:t>
                      </a:r>
                    </a:p>
                  </a:txBody>
                  <a:tcPr/>
                </a:tc>
                <a:extLst>
                  <a:ext uri="{0D108BD9-81ED-4DB2-BD59-A6C34878D82A}">
                    <a16:rowId xmlns:a16="http://schemas.microsoft.com/office/drawing/2014/main" val="10009"/>
                  </a:ext>
                </a:extLst>
              </a:tr>
              <a:tr h="366137">
                <a:tc>
                  <a:txBody>
                    <a:bodyPr/>
                    <a:lstStyle/>
                    <a:p>
                      <a:pPr algn="ctr"/>
                      <a:r>
                        <a:rPr lang="en-US" dirty="0"/>
                        <a:t>2.0-2.5</a:t>
                      </a:r>
                    </a:p>
                  </a:txBody>
                  <a:tcPr/>
                </a:tc>
                <a:tc>
                  <a:txBody>
                    <a:bodyPr/>
                    <a:lstStyle/>
                    <a:p>
                      <a:pPr algn="ctr"/>
                      <a:r>
                        <a:rPr lang="en-US" dirty="0"/>
                        <a:t>B</a:t>
                      </a:r>
                    </a:p>
                  </a:txBody>
                  <a:tcPr/>
                </a:tc>
                <a:tc>
                  <a:txBody>
                    <a:bodyPr/>
                    <a:lstStyle/>
                    <a:p>
                      <a:pPr algn="ctr"/>
                      <a:r>
                        <a:rPr lang="en-US" dirty="0"/>
                        <a:t>4.00%</a:t>
                      </a:r>
                    </a:p>
                  </a:txBody>
                  <a:tcPr/>
                </a:tc>
                <a:extLst>
                  <a:ext uri="{0D108BD9-81ED-4DB2-BD59-A6C34878D82A}">
                    <a16:rowId xmlns:a16="http://schemas.microsoft.com/office/drawing/2014/main" val="10010"/>
                  </a:ext>
                </a:extLst>
              </a:tr>
              <a:tr h="366137">
                <a:tc>
                  <a:txBody>
                    <a:bodyPr/>
                    <a:lstStyle/>
                    <a:p>
                      <a:pPr algn="ctr"/>
                      <a:r>
                        <a:rPr lang="en-US" dirty="0"/>
                        <a:t>1.5-2.0</a:t>
                      </a:r>
                    </a:p>
                  </a:txBody>
                  <a:tcPr/>
                </a:tc>
                <a:tc>
                  <a:txBody>
                    <a:bodyPr/>
                    <a:lstStyle/>
                    <a:p>
                      <a:pPr algn="ctr"/>
                      <a:r>
                        <a:rPr lang="en-US" dirty="0"/>
                        <a:t>B-</a:t>
                      </a:r>
                    </a:p>
                  </a:txBody>
                  <a:tcPr/>
                </a:tc>
                <a:tc>
                  <a:txBody>
                    <a:bodyPr/>
                    <a:lstStyle/>
                    <a:p>
                      <a:pPr algn="ctr"/>
                      <a:r>
                        <a:rPr lang="en-US" dirty="0"/>
                        <a:t>6.00%</a:t>
                      </a:r>
                    </a:p>
                  </a:txBody>
                  <a:tcPr/>
                </a:tc>
                <a:extLst>
                  <a:ext uri="{0D108BD9-81ED-4DB2-BD59-A6C34878D82A}">
                    <a16:rowId xmlns:a16="http://schemas.microsoft.com/office/drawing/2014/main" val="10011"/>
                  </a:ext>
                </a:extLst>
              </a:tr>
              <a:tr h="366137">
                <a:tc>
                  <a:txBody>
                    <a:bodyPr/>
                    <a:lstStyle/>
                    <a:p>
                      <a:pPr algn="ctr"/>
                      <a:r>
                        <a:rPr lang="en-US" dirty="0"/>
                        <a:t>1.25-1.5</a:t>
                      </a:r>
                    </a:p>
                  </a:txBody>
                  <a:tcPr/>
                </a:tc>
                <a:tc>
                  <a:txBody>
                    <a:bodyPr/>
                    <a:lstStyle/>
                    <a:p>
                      <a:pPr algn="ctr"/>
                      <a:r>
                        <a:rPr lang="en-US" dirty="0"/>
                        <a:t>CCC</a:t>
                      </a:r>
                    </a:p>
                  </a:txBody>
                  <a:tcPr/>
                </a:tc>
                <a:tc>
                  <a:txBody>
                    <a:bodyPr/>
                    <a:lstStyle/>
                    <a:p>
                      <a:pPr algn="ctr"/>
                      <a:r>
                        <a:rPr lang="en-US" dirty="0"/>
                        <a:t>8.00%</a:t>
                      </a:r>
                    </a:p>
                  </a:txBody>
                  <a:tcPr/>
                </a:tc>
                <a:extLst>
                  <a:ext uri="{0D108BD9-81ED-4DB2-BD59-A6C34878D82A}">
                    <a16:rowId xmlns:a16="http://schemas.microsoft.com/office/drawing/2014/main" val="10012"/>
                  </a:ext>
                </a:extLst>
              </a:tr>
              <a:tr h="366137">
                <a:tc>
                  <a:txBody>
                    <a:bodyPr/>
                    <a:lstStyle/>
                    <a:p>
                      <a:pPr algn="ctr"/>
                      <a:r>
                        <a:rPr lang="en-US" dirty="0"/>
                        <a:t>0.8-1.25</a:t>
                      </a:r>
                    </a:p>
                  </a:txBody>
                  <a:tcPr/>
                </a:tc>
                <a:tc>
                  <a:txBody>
                    <a:bodyPr/>
                    <a:lstStyle/>
                    <a:p>
                      <a:pPr algn="ctr"/>
                      <a:r>
                        <a:rPr lang="en-US" dirty="0"/>
                        <a:t>CC</a:t>
                      </a:r>
                    </a:p>
                  </a:txBody>
                  <a:tcPr/>
                </a:tc>
                <a:tc>
                  <a:txBody>
                    <a:bodyPr/>
                    <a:lstStyle/>
                    <a:p>
                      <a:pPr algn="ctr"/>
                      <a:r>
                        <a:rPr lang="en-US" dirty="0"/>
                        <a:t>10.00%</a:t>
                      </a:r>
                    </a:p>
                  </a:txBody>
                  <a:tcPr/>
                </a:tc>
                <a:extLst>
                  <a:ext uri="{0D108BD9-81ED-4DB2-BD59-A6C34878D82A}">
                    <a16:rowId xmlns:a16="http://schemas.microsoft.com/office/drawing/2014/main" val="10013"/>
                  </a:ext>
                </a:extLst>
              </a:tr>
              <a:tr h="366137">
                <a:tc>
                  <a:txBody>
                    <a:bodyPr/>
                    <a:lstStyle/>
                    <a:p>
                      <a:pPr algn="ctr"/>
                      <a:r>
                        <a:rPr lang="en-US" dirty="0"/>
                        <a:t>0.5-0.8</a:t>
                      </a:r>
                    </a:p>
                  </a:txBody>
                  <a:tcPr/>
                </a:tc>
                <a:tc>
                  <a:txBody>
                    <a:bodyPr/>
                    <a:lstStyle/>
                    <a:p>
                      <a:pPr algn="ctr"/>
                      <a:r>
                        <a:rPr lang="en-US" dirty="0"/>
                        <a:t>C</a:t>
                      </a:r>
                    </a:p>
                  </a:txBody>
                  <a:tcPr/>
                </a:tc>
                <a:tc>
                  <a:txBody>
                    <a:bodyPr/>
                    <a:lstStyle/>
                    <a:p>
                      <a:pPr algn="ctr"/>
                      <a:r>
                        <a:rPr lang="en-US" dirty="0"/>
                        <a:t>12.00%</a:t>
                      </a:r>
                    </a:p>
                  </a:txBody>
                  <a:tcPr/>
                </a:tc>
                <a:extLst>
                  <a:ext uri="{0D108BD9-81ED-4DB2-BD59-A6C34878D82A}">
                    <a16:rowId xmlns:a16="http://schemas.microsoft.com/office/drawing/2014/main" val="10014"/>
                  </a:ext>
                </a:extLst>
              </a:tr>
              <a:tr h="366137">
                <a:tc>
                  <a:txBody>
                    <a:bodyPr/>
                    <a:lstStyle/>
                    <a:p>
                      <a:pPr algn="ctr"/>
                      <a:r>
                        <a:rPr lang="en-US" dirty="0"/>
                        <a:t>&lt;0.5</a:t>
                      </a:r>
                    </a:p>
                  </a:txBody>
                  <a:tcPr/>
                </a:tc>
                <a:tc>
                  <a:txBody>
                    <a:bodyPr/>
                    <a:lstStyle/>
                    <a:p>
                      <a:pPr algn="ctr"/>
                      <a:r>
                        <a:rPr lang="en-US" dirty="0"/>
                        <a:t>D</a:t>
                      </a:r>
                    </a:p>
                  </a:txBody>
                  <a:tcPr/>
                </a:tc>
                <a:tc>
                  <a:txBody>
                    <a:bodyPr/>
                    <a:lstStyle/>
                    <a:p>
                      <a:pPr algn="ctr"/>
                      <a:r>
                        <a:rPr lang="en-US" dirty="0"/>
                        <a:t>20.00%</a:t>
                      </a:r>
                    </a:p>
                  </a:txBody>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9626744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5: Determine the terminal value</a:t>
            </a:r>
          </a:p>
        </p:txBody>
      </p:sp>
      <p:sp>
        <p:nvSpPr>
          <p:cNvPr id="3" name="Content Placeholder 2"/>
          <p:cNvSpPr>
            <a:spLocks noGrp="1"/>
          </p:cNvSpPr>
          <p:nvPr>
            <p:ph idx="1"/>
          </p:nvPr>
        </p:nvSpPr>
        <p:spPr/>
        <p:txBody>
          <a:bodyPr>
            <a:normAutofit/>
          </a:bodyPr>
          <a:lstStyle/>
          <a:p>
            <a:r>
              <a:rPr lang="en-US" sz="2000" dirty="0"/>
              <a:t>Terminal value is the expected value (the expected selling price) of the target at the end of the projection period.</a:t>
            </a:r>
          </a:p>
          <a:p>
            <a:r>
              <a:rPr lang="en-US" sz="2000" dirty="0"/>
              <a:t>Valuation results are sensitive to terminal value estimate.</a:t>
            </a:r>
          </a:p>
          <a:p>
            <a:r>
              <a:rPr lang="en-US" sz="2000" dirty="0"/>
              <a:t>As a result, sensitivities analysis is often centering on possible variations of terminal value estimates so that the final end result is a range of valuations, not just a single valuation.</a:t>
            </a:r>
          </a:p>
          <a:p>
            <a:r>
              <a:rPr lang="en-US" sz="2000" dirty="0"/>
              <a:t>2 main methods for estimating terminal value: (1) </a:t>
            </a:r>
            <a:r>
              <a:rPr lang="en-US" sz="2000" dirty="0">
                <a:solidFill>
                  <a:srgbClr val="0070C0"/>
                </a:solidFill>
              </a:rPr>
              <a:t>exit multiple </a:t>
            </a:r>
            <a:r>
              <a:rPr lang="en-US" sz="2000" dirty="0"/>
              <a:t>method, and (2) (Gordon) </a:t>
            </a:r>
            <a:r>
              <a:rPr lang="en-US" sz="2000" dirty="0">
                <a:solidFill>
                  <a:srgbClr val="0070C0"/>
                </a:solidFill>
              </a:rPr>
              <a:t>perpetuity growth </a:t>
            </a:r>
            <a:r>
              <a:rPr lang="en-US" sz="2000" dirty="0"/>
              <a:t>method. </a:t>
            </a:r>
          </a:p>
          <a:p>
            <a:r>
              <a:rPr lang="en-US" sz="2000" dirty="0"/>
              <a:t>The first method seems to be more popular than the second method for now.</a:t>
            </a:r>
          </a:p>
        </p:txBody>
      </p:sp>
    </p:spTree>
    <p:extLst>
      <p:ext uri="{BB962C8B-B14F-4D97-AF65-F5344CB8AC3E}">
        <p14:creationId xmlns:p14="http://schemas.microsoft.com/office/powerpoint/2010/main" val="18799784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Exit multiple method</a:t>
            </a:r>
          </a:p>
        </p:txBody>
      </p:sp>
      <p:sp>
        <p:nvSpPr>
          <p:cNvPr id="3" name="Content Placeholder 2"/>
          <p:cNvSpPr>
            <a:spLocks noGrp="1"/>
          </p:cNvSpPr>
          <p:nvPr>
            <p:ph idx="1"/>
          </p:nvPr>
        </p:nvSpPr>
        <p:spPr>
          <a:xfrm>
            <a:off x="2589212" y="2133599"/>
            <a:ext cx="8915400" cy="4347587"/>
          </a:xfrm>
        </p:spPr>
        <p:txBody>
          <a:bodyPr>
            <a:normAutofit lnSpcReduction="10000"/>
          </a:bodyPr>
          <a:lstStyle/>
          <a:p>
            <a:r>
              <a:rPr lang="en-US" sz="2000" i="1" dirty="0"/>
              <a:t>TV</a:t>
            </a:r>
            <a:r>
              <a:rPr lang="en-US" sz="2000" i="1" baseline="-25000" dirty="0"/>
              <a:t>T</a:t>
            </a:r>
            <a:r>
              <a:rPr lang="en-US" sz="2000" i="1" dirty="0"/>
              <a:t> = Terminal </a:t>
            </a:r>
            <a:r>
              <a:rPr lang="en-US" sz="2000" i="1" dirty="0" err="1"/>
              <a:t>Value</a:t>
            </a:r>
            <a:r>
              <a:rPr lang="en-US" sz="2000" i="1" baseline="-25000" dirty="0" err="1"/>
              <a:t>T</a:t>
            </a:r>
            <a:r>
              <a:rPr lang="en-US" sz="2000" i="1" dirty="0"/>
              <a:t> (Enterprise </a:t>
            </a:r>
            <a:r>
              <a:rPr lang="en-US" sz="2000" i="1" dirty="0" err="1"/>
              <a:t>Value</a:t>
            </a:r>
            <a:r>
              <a:rPr lang="en-US" sz="2000" i="1" baseline="-25000" dirty="0" err="1"/>
              <a:t>T</a:t>
            </a:r>
            <a:r>
              <a:rPr lang="en-US" sz="2000" i="1"/>
              <a:t> )= </a:t>
            </a:r>
            <a:r>
              <a:rPr lang="en-US" sz="2000" i="1" dirty="0">
                <a:solidFill>
                  <a:srgbClr val="0070C0"/>
                </a:solidFill>
              </a:rPr>
              <a:t>EBITDA</a:t>
            </a:r>
            <a:r>
              <a:rPr lang="en-US" sz="2000" i="1" baseline="-25000" dirty="0">
                <a:solidFill>
                  <a:srgbClr val="0070C0"/>
                </a:solidFill>
              </a:rPr>
              <a:t>T+1</a:t>
            </a:r>
            <a:r>
              <a:rPr lang="en-US" sz="2000" i="1" dirty="0"/>
              <a:t> * Exit </a:t>
            </a:r>
            <a:r>
              <a:rPr lang="en-US" sz="2000" i="1" dirty="0" err="1"/>
              <a:t>Multiple</a:t>
            </a:r>
            <a:r>
              <a:rPr lang="en-US" sz="2000" i="1" baseline="-25000" dirty="0" err="1"/>
              <a:t>T</a:t>
            </a:r>
            <a:r>
              <a:rPr lang="en-US" sz="2000" i="1" dirty="0"/>
              <a:t> </a:t>
            </a:r>
          </a:p>
          <a:p>
            <a:r>
              <a:rPr lang="en-US" sz="2000" i="1" dirty="0"/>
              <a:t>EBITDA</a:t>
            </a:r>
            <a:r>
              <a:rPr lang="en-US" sz="2000" i="1" baseline="-25000" dirty="0"/>
              <a:t>T+1</a:t>
            </a:r>
            <a:r>
              <a:rPr lang="en-US" sz="2000" i="1" dirty="0"/>
              <a:t> = EBITDA</a:t>
            </a:r>
            <a:r>
              <a:rPr lang="en-US" sz="2000" i="1" baseline="-25000" dirty="0"/>
              <a:t>T</a:t>
            </a:r>
            <a:r>
              <a:rPr lang="en-US" sz="2000" i="1" dirty="0"/>
              <a:t> * (1 + g)</a:t>
            </a:r>
          </a:p>
          <a:p>
            <a:r>
              <a:rPr lang="en-US" sz="2000" i="1" dirty="0"/>
              <a:t>Exit </a:t>
            </a:r>
            <a:r>
              <a:rPr lang="en-US" sz="2000" i="1" dirty="0" err="1"/>
              <a:t>Multiple</a:t>
            </a:r>
            <a:r>
              <a:rPr lang="en-US" sz="2000" i="1" baseline="-25000" dirty="0" err="1"/>
              <a:t>T</a:t>
            </a:r>
            <a:r>
              <a:rPr lang="en-US" sz="2000" i="1" dirty="0"/>
              <a:t> = Enterprise </a:t>
            </a:r>
            <a:r>
              <a:rPr lang="en-US" sz="2000" i="1" dirty="0" err="1"/>
              <a:t>Value</a:t>
            </a:r>
            <a:r>
              <a:rPr lang="en-US" sz="2000" i="1" baseline="-25000" dirty="0" err="1"/>
              <a:t>T</a:t>
            </a:r>
            <a:r>
              <a:rPr lang="en-US" sz="2000" i="1" dirty="0"/>
              <a:t> / </a:t>
            </a:r>
            <a:r>
              <a:rPr lang="en-US" sz="2000" i="1" dirty="0">
                <a:solidFill>
                  <a:srgbClr val="0070C0"/>
                </a:solidFill>
              </a:rPr>
              <a:t>EBITDA</a:t>
            </a:r>
            <a:r>
              <a:rPr lang="en-US" sz="2000" i="1" baseline="-25000" dirty="0">
                <a:solidFill>
                  <a:srgbClr val="0070C0"/>
                </a:solidFill>
              </a:rPr>
              <a:t>T+1</a:t>
            </a:r>
            <a:r>
              <a:rPr lang="en-US" sz="2000" i="1" baseline="-25000" dirty="0"/>
              <a:t> </a:t>
            </a:r>
            <a:endParaRPr lang="en-US" sz="2000" i="1" dirty="0"/>
          </a:p>
          <a:p>
            <a:r>
              <a:rPr lang="en-US" sz="2000" dirty="0"/>
              <a:t>Exit multiple is often set to (1) the long-term industry average (or median) or the average (or median) comparable companies multiple, (2) the entry multiple (this can be a problematic practice when the current multiple is near all time high), or (3) the average (or median) precedent transactions multiple.</a:t>
            </a:r>
          </a:p>
          <a:p>
            <a:r>
              <a:rPr lang="en-US" sz="2000" dirty="0"/>
              <a:t>Forward-looking multiple (that is, the use of EBITDA</a:t>
            </a:r>
            <a:r>
              <a:rPr lang="en-US" sz="2000" baseline="-25000" dirty="0"/>
              <a:t>T+1</a:t>
            </a:r>
            <a:r>
              <a:rPr lang="en-US" sz="2000" dirty="0"/>
              <a:t>) generates more accurate pricing (</a:t>
            </a:r>
            <a:r>
              <a:rPr lang="en-US" sz="2000" dirty="0" err="1"/>
              <a:t>Deloof</a:t>
            </a:r>
            <a:r>
              <a:rPr lang="en-US" sz="2000" dirty="0"/>
              <a:t> et al., 2009, </a:t>
            </a:r>
            <a:r>
              <a:rPr lang="en-US" sz="2000" i="1" dirty="0"/>
              <a:t>J. of Business Finance &amp; Accounting</a:t>
            </a:r>
            <a:r>
              <a:rPr lang="en-US" sz="2000" dirty="0"/>
              <a:t>)</a:t>
            </a:r>
          </a:p>
          <a:p>
            <a:r>
              <a:rPr lang="en-US" sz="2000" dirty="0"/>
              <a:t>Some practitioners use trailing EBITDA (</a:t>
            </a:r>
            <a:r>
              <a:rPr lang="en-US" sz="2000" dirty="0">
                <a:solidFill>
                  <a:srgbClr val="0070C0"/>
                </a:solidFill>
              </a:rPr>
              <a:t>EBITDA</a:t>
            </a:r>
            <a:r>
              <a:rPr lang="en-US" sz="2000" baseline="-25000" dirty="0">
                <a:solidFill>
                  <a:srgbClr val="0070C0"/>
                </a:solidFill>
              </a:rPr>
              <a:t>T</a:t>
            </a:r>
            <a:r>
              <a:rPr lang="en-US" sz="2000" dirty="0"/>
              <a:t>) in their computation though.</a:t>
            </a:r>
          </a:p>
          <a:p>
            <a:endParaRPr lang="en-US" dirty="0"/>
          </a:p>
        </p:txBody>
      </p:sp>
    </p:spTree>
    <p:extLst>
      <p:ext uri="{BB962C8B-B14F-4D97-AF65-F5344CB8AC3E}">
        <p14:creationId xmlns:p14="http://schemas.microsoft.com/office/powerpoint/2010/main" val="20824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Truth/myth about valuation</a:t>
            </a:r>
          </a:p>
        </p:txBody>
      </p:sp>
      <p:sp>
        <p:nvSpPr>
          <p:cNvPr id="3" name="Content Placeholder 2"/>
          <p:cNvSpPr>
            <a:spLocks noGrp="1"/>
          </p:cNvSpPr>
          <p:nvPr>
            <p:ph idx="1"/>
          </p:nvPr>
        </p:nvSpPr>
        <p:spPr>
          <a:xfrm>
            <a:off x="2589212" y="2133599"/>
            <a:ext cx="8915400" cy="4448071"/>
          </a:xfrm>
        </p:spPr>
        <p:txBody>
          <a:bodyPr>
            <a:normAutofit/>
          </a:bodyPr>
          <a:lstStyle/>
          <a:p>
            <a:r>
              <a:rPr lang="en-US" sz="2000" dirty="0"/>
              <a:t>Valuation in real life is </a:t>
            </a:r>
            <a:r>
              <a:rPr lang="en-US" sz="2000" dirty="0">
                <a:solidFill>
                  <a:srgbClr val="0070C0"/>
                </a:solidFill>
              </a:rPr>
              <a:t>not about </a:t>
            </a:r>
            <a:r>
              <a:rPr lang="en-US" sz="2000" dirty="0"/>
              <a:t>finding </a:t>
            </a:r>
            <a:r>
              <a:rPr lang="en-US" sz="2000" dirty="0">
                <a:solidFill>
                  <a:srgbClr val="0070C0"/>
                </a:solidFill>
              </a:rPr>
              <a:t>a single “true” value </a:t>
            </a:r>
            <a:r>
              <a:rPr lang="en-US" sz="2000" dirty="0"/>
              <a:t>or a precise estimate of value.</a:t>
            </a:r>
          </a:p>
          <a:p>
            <a:r>
              <a:rPr lang="en-US" sz="2000" dirty="0"/>
              <a:t>Valuation is a due diligence/discovery process through which bankers are able to use defensible model inputs/assumptions (e.g., growth rate, discount rate, multiples, etc.) and judgements to arrive at </a:t>
            </a:r>
            <a:r>
              <a:rPr lang="en-US" sz="2000" dirty="0">
                <a:solidFill>
                  <a:srgbClr val="0070C0"/>
                </a:solidFill>
              </a:rPr>
              <a:t>a range of valuation </a:t>
            </a:r>
            <a:r>
              <a:rPr lang="en-US" sz="2000" dirty="0"/>
              <a:t>estimates to </a:t>
            </a:r>
            <a:r>
              <a:rPr lang="en-US" sz="2000" dirty="0">
                <a:solidFill>
                  <a:srgbClr val="0070C0"/>
                </a:solidFill>
              </a:rPr>
              <a:t>facilitate </a:t>
            </a:r>
            <a:r>
              <a:rPr lang="en-US" sz="2000" dirty="0"/>
              <a:t>the fairness of financial transactions.</a:t>
            </a:r>
          </a:p>
          <a:p>
            <a:r>
              <a:rPr lang="en-US" sz="2000" dirty="0"/>
              <a:t>The main role of any intermediary is to facilitate funding from capital providers to capital users, and this process is supported by valuation/pricing service.</a:t>
            </a:r>
          </a:p>
          <a:p>
            <a:r>
              <a:rPr lang="en-US" sz="2000" dirty="0"/>
              <a:t>One can argue that valuation is more art than science.</a:t>
            </a:r>
          </a:p>
        </p:txBody>
      </p:sp>
    </p:spTree>
    <p:extLst>
      <p:ext uri="{BB962C8B-B14F-4D97-AF65-F5344CB8AC3E}">
        <p14:creationId xmlns:p14="http://schemas.microsoft.com/office/powerpoint/2010/main" val="14482633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Q&amp;As</a:t>
            </a:r>
          </a:p>
        </p:txBody>
      </p:sp>
      <p:sp>
        <p:nvSpPr>
          <p:cNvPr id="3" name="Content Placeholder 2"/>
          <p:cNvSpPr>
            <a:spLocks noGrp="1"/>
          </p:cNvSpPr>
          <p:nvPr>
            <p:ph idx="1"/>
          </p:nvPr>
        </p:nvSpPr>
        <p:spPr/>
        <p:txBody>
          <a:bodyPr/>
          <a:lstStyle/>
          <a:p>
            <a:r>
              <a:rPr lang="en-US" sz="2000" dirty="0"/>
              <a:t>Q: If 2 firms have similar revenue, why would one trade at a higher multiple (e.g., EV/EBITDA, P/E)?</a:t>
            </a:r>
          </a:p>
          <a:p>
            <a:r>
              <a:rPr lang="en-US" sz="2000" dirty="0"/>
              <a:t>A: possible reasons: (1) higher growth rate, (2) better management (thus higher profitability and FCFs), (3) lower cost of capital (better capital structure, lower cost of debt, lower cost of equity, etc.).</a:t>
            </a:r>
          </a:p>
          <a:p>
            <a:endParaRPr lang="en-US" dirty="0"/>
          </a:p>
        </p:txBody>
      </p:sp>
    </p:spTree>
    <p:extLst>
      <p:ext uri="{BB962C8B-B14F-4D97-AF65-F5344CB8AC3E}">
        <p14:creationId xmlns:p14="http://schemas.microsoft.com/office/powerpoint/2010/main" val="4664929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Perpetuity growth method</a:t>
            </a:r>
          </a:p>
        </p:txBody>
      </p:sp>
      <p:sp>
        <p:nvSpPr>
          <p:cNvPr id="3" name="Content Placeholder 2"/>
          <p:cNvSpPr>
            <a:spLocks noGrp="1"/>
          </p:cNvSpPr>
          <p:nvPr>
            <p:ph idx="1"/>
          </p:nvPr>
        </p:nvSpPr>
        <p:spPr>
          <a:xfrm>
            <a:off x="2589212" y="1748413"/>
            <a:ext cx="8915400" cy="4823209"/>
          </a:xfrm>
        </p:spPr>
        <p:txBody>
          <a:bodyPr>
            <a:normAutofit lnSpcReduction="10000"/>
          </a:bodyPr>
          <a:lstStyle/>
          <a:p>
            <a:r>
              <a:rPr lang="en-US" sz="2000" i="1" dirty="0"/>
              <a:t>TV</a:t>
            </a:r>
            <a:r>
              <a:rPr lang="en-US" sz="2000" i="1" baseline="-25000" dirty="0"/>
              <a:t>T</a:t>
            </a:r>
            <a:r>
              <a:rPr lang="en-US" sz="2000" i="1" dirty="0"/>
              <a:t> = Terminal </a:t>
            </a:r>
            <a:r>
              <a:rPr lang="en-US" sz="2000" i="1" dirty="0" err="1"/>
              <a:t>Value</a:t>
            </a:r>
            <a:r>
              <a:rPr lang="en-US" sz="2000" i="1" baseline="-25000" dirty="0" err="1"/>
              <a:t>T</a:t>
            </a:r>
            <a:r>
              <a:rPr lang="en-US" sz="2000" i="1" dirty="0"/>
              <a:t> = FCF</a:t>
            </a:r>
            <a:r>
              <a:rPr lang="en-US" sz="2000" i="1" baseline="-25000" dirty="0"/>
              <a:t>T+1</a:t>
            </a:r>
            <a:r>
              <a:rPr lang="en-US" sz="2000" i="1" dirty="0"/>
              <a:t> / (</a:t>
            </a:r>
            <a:r>
              <a:rPr lang="en-US" sz="2000" i="1" dirty="0" err="1"/>
              <a:t>WACC</a:t>
            </a:r>
            <a:r>
              <a:rPr lang="en-US" sz="2000" i="1" baseline="-25000" dirty="0" err="1"/>
              <a:t>steady</a:t>
            </a:r>
            <a:r>
              <a:rPr lang="en-US" sz="2000" i="1" baseline="-25000" dirty="0"/>
              <a:t> state</a:t>
            </a:r>
            <a:r>
              <a:rPr lang="en-US" sz="2000" i="1" dirty="0"/>
              <a:t> - g)</a:t>
            </a:r>
          </a:p>
          <a:p>
            <a:r>
              <a:rPr lang="en-US" sz="2000" i="1" dirty="0"/>
              <a:t>FCF</a:t>
            </a:r>
            <a:r>
              <a:rPr lang="en-US" sz="2000" i="1" baseline="-25000" dirty="0"/>
              <a:t>T+1</a:t>
            </a:r>
            <a:r>
              <a:rPr lang="en-US" sz="2000" i="1" dirty="0"/>
              <a:t> = FCF</a:t>
            </a:r>
            <a:r>
              <a:rPr lang="en-US" sz="2000" i="1" baseline="-25000" dirty="0"/>
              <a:t>T</a:t>
            </a:r>
            <a:r>
              <a:rPr lang="en-US" sz="2000" i="1" dirty="0"/>
              <a:t> * (1 + g)</a:t>
            </a:r>
          </a:p>
          <a:p>
            <a:r>
              <a:rPr lang="en-US" sz="2000" dirty="0"/>
              <a:t>g is the the stable, constant growth rate in FCF beyond the projection period when the firm enters a steady state.</a:t>
            </a:r>
          </a:p>
          <a:p>
            <a:r>
              <a:rPr lang="en-US" sz="2000" dirty="0"/>
              <a:t>g should have a value between 2-3.5%, close to long-term GDP growth rate.</a:t>
            </a:r>
          </a:p>
          <a:p>
            <a:r>
              <a:rPr lang="en-US" sz="2000" dirty="0"/>
              <a:t>Necessary condition: </a:t>
            </a:r>
            <a:r>
              <a:rPr lang="en-US" sz="2000" i="1" dirty="0" err="1"/>
              <a:t>WACC</a:t>
            </a:r>
            <a:r>
              <a:rPr lang="en-US" sz="2000" i="1" baseline="-25000" dirty="0" err="1"/>
              <a:t>steady</a:t>
            </a:r>
            <a:r>
              <a:rPr lang="en-US" sz="2000" i="1" baseline="-25000" dirty="0"/>
              <a:t> state</a:t>
            </a:r>
            <a:r>
              <a:rPr lang="en-US" sz="2000" i="1" dirty="0"/>
              <a:t> </a:t>
            </a:r>
            <a:r>
              <a:rPr lang="en-US" sz="2000" dirty="0"/>
              <a:t>&gt; </a:t>
            </a:r>
            <a:r>
              <a:rPr lang="en-US" sz="2000" i="1" dirty="0"/>
              <a:t>g</a:t>
            </a:r>
            <a:r>
              <a:rPr lang="en-US" sz="2000" dirty="0"/>
              <a:t>.</a:t>
            </a:r>
          </a:p>
          <a:p>
            <a:r>
              <a:rPr lang="en-US" sz="2000" dirty="0" err="1"/>
              <a:t>WACC</a:t>
            </a:r>
            <a:r>
              <a:rPr lang="en-US" sz="2000" baseline="-25000" dirty="0" err="1"/>
              <a:t>steady</a:t>
            </a:r>
            <a:r>
              <a:rPr lang="en-US" sz="2000" baseline="-25000" dirty="0"/>
              <a:t> state</a:t>
            </a:r>
            <a:r>
              <a:rPr lang="en-US" sz="2000" dirty="0"/>
              <a:t> is the WACC when the firm enters the steady state.  Its value can be different from that used during the projection period.</a:t>
            </a:r>
          </a:p>
          <a:p>
            <a:pPr marL="342900" lvl="1" indent="-342900"/>
            <a:r>
              <a:rPr lang="en-US" sz="2000" dirty="0" err="1"/>
              <a:t>WACC</a:t>
            </a:r>
            <a:r>
              <a:rPr lang="en-US" sz="2000" baseline="-25000" dirty="0" err="1"/>
              <a:t>steady</a:t>
            </a:r>
            <a:r>
              <a:rPr lang="en-US" sz="2000" baseline="-25000" dirty="0"/>
              <a:t> state</a:t>
            </a:r>
            <a:r>
              <a:rPr lang="en-US" sz="2000" dirty="0"/>
              <a:t> should reflect: (1) beta should converge toward 1, (2) cost of debt should reflect a stable firm (BBB or higher), (3) capital structure may converge to the optimal level or the industry norm.</a:t>
            </a:r>
          </a:p>
          <a:p>
            <a:pPr marL="342900" lvl="1" indent="-342900"/>
            <a:endParaRPr lang="en-US" sz="1800" dirty="0"/>
          </a:p>
          <a:p>
            <a:endParaRPr lang="en-US" dirty="0"/>
          </a:p>
        </p:txBody>
      </p:sp>
    </p:spTree>
    <p:extLst>
      <p:ext uri="{BB962C8B-B14F-4D97-AF65-F5344CB8AC3E}">
        <p14:creationId xmlns:p14="http://schemas.microsoft.com/office/powerpoint/2010/main" val="9051136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method?</a:t>
            </a:r>
          </a:p>
        </p:txBody>
      </p:sp>
      <p:sp>
        <p:nvSpPr>
          <p:cNvPr id="3" name="Content Placeholder 2"/>
          <p:cNvSpPr>
            <a:spLocks noGrp="1"/>
          </p:cNvSpPr>
          <p:nvPr>
            <p:ph idx="1"/>
          </p:nvPr>
        </p:nvSpPr>
        <p:spPr>
          <a:xfrm>
            <a:off x="2589212" y="2133599"/>
            <a:ext cx="8915400" cy="4066233"/>
          </a:xfrm>
        </p:spPr>
        <p:txBody>
          <a:bodyPr>
            <a:noAutofit/>
          </a:bodyPr>
          <a:lstStyle/>
          <a:p>
            <a:r>
              <a:rPr lang="en-US" sz="2000" dirty="0"/>
              <a:t>The exit multiple method is popular among bankers because the multiple used can be based on market (deal) data, which is more trackable.</a:t>
            </a:r>
          </a:p>
          <a:p>
            <a:r>
              <a:rPr lang="en-US" sz="2000" dirty="0"/>
              <a:t>The biggest potential drawback with the exit multiple method is that market (deal) data may be plagued by mispricing, particularly over-valuation, during hot (deal) markets.</a:t>
            </a:r>
          </a:p>
          <a:p>
            <a:r>
              <a:rPr lang="en-US" sz="2000" dirty="0"/>
              <a:t>The results from the use of the growing perpetuity method can be sensitive to the growth rate.  Some bankers complain it is like shooting in the dark.</a:t>
            </a:r>
          </a:p>
          <a:p>
            <a:r>
              <a:rPr lang="en-US" sz="2000" dirty="0"/>
              <a:t>The growing perpetuity method can be more robust if bankers believe that multiples will change significantly in the future or if acceptable </a:t>
            </a:r>
            <a:r>
              <a:rPr lang="en-US" sz="2000" dirty="0" err="1"/>
              <a:t>comparables</a:t>
            </a:r>
            <a:r>
              <a:rPr lang="en-US" sz="2000" dirty="0"/>
              <a:t> are too few.</a:t>
            </a:r>
          </a:p>
        </p:txBody>
      </p:sp>
    </p:spTree>
    <p:extLst>
      <p:ext uri="{BB962C8B-B14F-4D97-AF65-F5344CB8AC3E}">
        <p14:creationId xmlns:p14="http://schemas.microsoft.com/office/powerpoint/2010/main" val="1565397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6: Complete valuation </a:t>
            </a:r>
          </a:p>
        </p:txBody>
      </p:sp>
      <p:sp>
        <p:nvSpPr>
          <p:cNvPr id="3" name="Content Placeholder 2"/>
          <p:cNvSpPr>
            <a:spLocks noGrp="1"/>
          </p:cNvSpPr>
          <p:nvPr>
            <p:ph idx="1"/>
          </p:nvPr>
        </p:nvSpPr>
        <p:spPr>
          <a:xfrm>
            <a:off x="2589212" y="1748414"/>
            <a:ext cx="8915400" cy="4602144"/>
          </a:xfrm>
        </p:spPr>
        <p:txBody>
          <a:bodyPr>
            <a:noAutofit/>
          </a:bodyPr>
          <a:lstStyle/>
          <a:p>
            <a:r>
              <a:rPr lang="en-US" dirty="0"/>
              <a:t>Often a range of valuation estimates is obtained via sensitivity analysis.</a:t>
            </a:r>
          </a:p>
          <a:p>
            <a:r>
              <a:rPr lang="en-US" dirty="0">
                <a:solidFill>
                  <a:srgbClr val="0070C0"/>
                </a:solidFill>
              </a:rPr>
              <a:t>Sensitivity </a:t>
            </a:r>
            <a:r>
              <a:rPr lang="en-US" dirty="0"/>
              <a:t>analysis is often done by varying the following parameters: (1) exit multiple, (2) stable growth rate in the steady state, (3) WACC.  Note that these largely examine the sensitivity of </a:t>
            </a:r>
            <a:r>
              <a:rPr lang="en-US" dirty="0">
                <a:solidFill>
                  <a:srgbClr val="0070C0"/>
                </a:solidFill>
              </a:rPr>
              <a:t>terminal value</a:t>
            </a:r>
            <a:r>
              <a:rPr lang="en-US" dirty="0"/>
              <a:t>.</a:t>
            </a:r>
          </a:p>
          <a:p>
            <a:r>
              <a:rPr lang="en-US" dirty="0">
                <a:solidFill>
                  <a:srgbClr val="0070C0"/>
                </a:solidFill>
              </a:rPr>
              <a:t>Note</a:t>
            </a:r>
            <a:r>
              <a:rPr lang="en-US" dirty="0"/>
              <a:t> that terminal value is also greatly influenced by the amount profitability/cash flows (e.g., exit FCFs @ T and thus @ T+1) at the end of projection period.  </a:t>
            </a:r>
          </a:p>
          <a:p>
            <a:r>
              <a:rPr lang="en-US" dirty="0"/>
              <a:t>For IPO valuation, a price range (via sensitivity analysis) is usually generated as prelude to facilitate the book-building process.</a:t>
            </a:r>
          </a:p>
          <a:p>
            <a:r>
              <a:rPr lang="en-US" dirty="0"/>
              <a:t>For IPO valuation, the first reported upper bound of the price range is about 15-30% higher than the first reported lower bound.</a:t>
            </a:r>
          </a:p>
          <a:p>
            <a:r>
              <a:rPr lang="en-US" dirty="0"/>
              <a:t>After additional information about share demand from roadshow and book-building, this range can be revised and may become narrower.</a:t>
            </a:r>
          </a:p>
          <a:p>
            <a:r>
              <a:rPr lang="en-US" dirty="0"/>
              <a:t>In the US, there is a 50% chance that the final offering price will fall outside the initial price range at the beginning of the book-building process.</a:t>
            </a:r>
          </a:p>
        </p:txBody>
      </p:sp>
    </p:spTree>
    <p:extLst>
      <p:ext uri="{BB962C8B-B14F-4D97-AF65-F5344CB8AC3E}">
        <p14:creationId xmlns:p14="http://schemas.microsoft.com/office/powerpoint/2010/main" val="3756535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r>
                  <a:rPr lang="en-US" sz="2000" dirty="0"/>
                  <a:t>EV is the fundamental value of operating assets via the creation of FCF in the future.</a:t>
                </a:r>
              </a:p>
              <a:p>
                <a:r>
                  <a:rPr lang="en-US" sz="2000" dirty="0"/>
                  <a:t>EV is the sum of present values of expected future FCFs.</a:t>
                </a:r>
              </a:p>
              <a:p>
                <a14:m>
                  <m:oMath xmlns:m="http://schemas.openxmlformats.org/officeDocument/2006/math">
                    <m:r>
                      <a:rPr lang="en-US" sz="2000" b="0" i="1" smtClean="0">
                        <a:latin typeface="Cambria Math" charset="0"/>
                      </a:rPr>
                      <m:t>𝐸𝑉</m:t>
                    </m:r>
                    <m:r>
                      <a:rPr lang="en-US" sz="2000" b="0" i="1" smtClean="0">
                        <a:latin typeface="Cambria Math" charset="0"/>
                      </a:rPr>
                      <m:t>= </m:t>
                    </m:r>
                    <m:nary>
                      <m:naryPr>
                        <m:chr m:val="∑"/>
                        <m:supHide m:val="on"/>
                        <m:ctrlPr>
                          <a:rPr lang="en-US" sz="2000" b="0" i="1" smtClean="0">
                            <a:latin typeface="Cambria Math" panose="02040503050406030204" pitchFamily="18" charset="0"/>
                          </a:rPr>
                        </m:ctrlPr>
                      </m:naryPr>
                      <m:sub>
                        <m:r>
                          <m:rPr>
                            <m:brk m:alnAt="7"/>
                          </m:rPr>
                          <a:rPr lang="en-US" sz="2000" b="0" i="1" smtClean="0">
                            <a:latin typeface="Cambria Math" charset="0"/>
                          </a:rPr>
                          <m:t>𝑡</m:t>
                        </m:r>
                      </m:sub>
                      <m:sup/>
                      <m:e>
                        <m:f>
                          <m:fPr>
                            <m:ctrlPr>
                              <a:rPr lang="mr-IN"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charset="0"/>
                                  </a:rPr>
                                  <m:t>𝐹𝐶𝐹</m:t>
                                </m:r>
                              </m:e>
                              <m:sub>
                                <m:r>
                                  <a:rPr lang="en-US" sz="2000" b="0" i="1" smtClean="0">
                                    <a:latin typeface="Cambria Math" charset="0"/>
                                  </a:rPr>
                                  <m:t>𝑡</m:t>
                                </m:r>
                              </m:sub>
                            </m:sSub>
                          </m:num>
                          <m:den>
                            <m:sSup>
                              <m:sSupPr>
                                <m:ctrlPr>
                                  <a:rPr lang="en-US" sz="2000" b="0" i="1" smtClean="0">
                                    <a:latin typeface="Cambria Math" panose="02040503050406030204" pitchFamily="18" charset="0"/>
                                  </a:rPr>
                                </m:ctrlPr>
                              </m:sSupPr>
                              <m:e>
                                <m:r>
                                  <a:rPr lang="en-US" sz="2000" b="0" i="1" smtClean="0">
                                    <a:latin typeface="Cambria Math" charset="0"/>
                                  </a:rPr>
                                  <m:t>(1+</m:t>
                                </m:r>
                                <m:r>
                                  <a:rPr lang="en-US" sz="2000" b="0" i="1" smtClean="0">
                                    <a:latin typeface="Cambria Math" charset="0"/>
                                  </a:rPr>
                                  <m:t>𝑊𝐴𝐶𝐶</m:t>
                                </m:r>
                                <m:r>
                                  <a:rPr lang="en-US" sz="2000" b="0" i="1" smtClean="0">
                                    <a:latin typeface="Cambria Math" charset="0"/>
                                  </a:rPr>
                                  <m:t>)</m:t>
                                </m:r>
                              </m:e>
                              <m:sup>
                                <m:r>
                                  <a:rPr lang="en-US" sz="2000" b="0" i="1" smtClean="0">
                                    <a:latin typeface="Cambria Math" charset="0"/>
                                  </a:rPr>
                                  <m:t>𝑡</m:t>
                                </m:r>
                              </m:sup>
                            </m:sSup>
                          </m:den>
                        </m:f>
                      </m:e>
                    </m:nary>
                  </m:oMath>
                </a14:m>
                <a:r>
                  <a:rPr lang="en-US" sz="2000" dirty="0"/>
                  <a:t> =</a:t>
                </a:r>
                <a:r>
                  <a:rPr lang="mr-IN" sz="2000" dirty="0"/>
                  <a:t> </a:t>
                </a:r>
                <a14:m>
                  <m:oMath xmlns:m="http://schemas.openxmlformats.org/officeDocument/2006/math">
                    <m:f>
                      <m:fPr>
                        <m:ctrlPr>
                          <a:rPr lang="mr-IN"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charset="0"/>
                              </a:rPr>
                              <m:t>𝐹𝐶𝐹</m:t>
                            </m:r>
                          </m:e>
                          <m:sub>
                            <m:r>
                              <a:rPr lang="en-US" sz="2000" b="0" i="1" smtClean="0">
                                <a:latin typeface="Cambria Math" charset="0"/>
                              </a:rPr>
                              <m:t>1</m:t>
                            </m:r>
                          </m:sub>
                        </m:sSub>
                      </m:num>
                      <m:den>
                        <m:sSup>
                          <m:sSupPr>
                            <m:ctrlPr>
                              <a:rPr lang="en-US" sz="2000" i="1">
                                <a:latin typeface="Cambria Math" panose="02040503050406030204" pitchFamily="18" charset="0"/>
                              </a:rPr>
                            </m:ctrlPr>
                          </m:sSupPr>
                          <m:e>
                            <m:r>
                              <a:rPr lang="en-US" sz="2000" i="1">
                                <a:latin typeface="Cambria Math" charset="0"/>
                              </a:rPr>
                              <m:t>(1+</m:t>
                            </m:r>
                            <m:r>
                              <a:rPr lang="en-US" sz="2000" i="1">
                                <a:latin typeface="Cambria Math" charset="0"/>
                              </a:rPr>
                              <m:t>𝑊𝐴𝐶𝐶</m:t>
                            </m:r>
                            <m:r>
                              <a:rPr lang="en-US" sz="2000" i="1">
                                <a:latin typeface="Cambria Math" charset="0"/>
                              </a:rPr>
                              <m:t>)</m:t>
                            </m:r>
                          </m:e>
                          <m:sup>
                            <m:r>
                              <a:rPr lang="en-US" sz="2000" b="0" i="1" smtClean="0">
                                <a:latin typeface="Cambria Math" charset="0"/>
                              </a:rPr>
                              <m:t>1</m:t>
                            </m:r>
                          </m:sup>
                        </m:sSup>
                      </m:den>
                    </m:f>
                  </m:oMath>
                </a14:m>
                <a:r>
                  <a:rPr lang="en-US" sz="2000" dirty="0"/>
                  <a:t> + </a:t>
                </a:r>
                <a14:m>
                  <m:oMath xmlns:m="http://schemas.openxmlformats.org/officeDocument/2006/math">
                    <m:f>
                      <m:fPr>
                        <m:ctrlPr>
                          <a:rPr lang="mr-IN"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charset="0"/>
                              </a:rPr>
                              <m:t>𝐹𝐶𝐹</m:t>
                            </m:r>
                          </m:e>
                          <m:sub>
                            <m:r>
                              <a:rPr lang="en-US" sz="2000" b="0" i="1" smtClean="0">
                                <a:latin typeface="Cambria Math" charset="0"/>
                              </a:rPr>
                              <m:t>2</m:t>
                            </m:r>
                          </m:sub>
                        </m:sSub>
                      </m:num>
                      <m:den>
                        <m:sSup>
                          <m:sSupPr>
                            <m:ctrlPr>
                              <a:rPr lang="en-US" sz="2000" i="1">
                                <a:latin typeface="Cambria Math" panose="02040503050406030204" pitchFamily="18" charset="0"/>
                              </a:rPr>
                            </m:ctrlPr>
                          </m:sSupPr>
                          <m:e>
                            <m:r>
                              <a:rPr lang="en-US" sz="2000" i="1">
                                <a:latin typeface="Cambria Math" charset="0"/>
                              </a:rPr>
                              <m:t>(1+</m:t>
                            </m:r>
                            <m:r>
                              <a:rPr lang="en-US" sz="2000" i="1">
                                <a:latin typeface="Cambria Math" charset="0"/>
                              </a:rPr>
                              <m:t>𝑊𝐴𝐶𝐶</m:t>
                            </m:r>
                            <m:r>
                              <a:rPr lang="en-US" sz="2000" i="1">
                                <a:latin typeface="Cambria Math" charset="0"/>
                              </a:rPr>
                              <m:t>)</m:t>
                            </m:r>
                          </m:e>
                          <m:sup>
                            <m:r>
                              <a:rPr lang="en-US" sz="2000" b="0" i="1" smtClean="0">
                                <a:latin typeface="Cambria Math" charset="0"/>
                              </a:rPr>
                              <m:t>2</m:t>
                            </m:r>
                          </m:sup>
                        </m:sSup>
                      </m:den>
                    </m:f>
                  </m:oMath>
                </a14:m>
                <a:r>
                  <a:rPr lang="en-US" sz="2000" dirty="0"/>
                  <a:t> + </a:t>
                </a:r>
                <a:r>
                  <a:rPr lang="mr-IN" sz="2000" dirty="0"/>
                  <a:t>…</a:t>
                </a:r>
                <a:r>
                  <a:rPr lang="en-US" sz="2000" dirty="0"/>
                  <a:t>+ </a:t>
                </a:r>
                <a14:m>
                  <m:oMath xmlns:m="http://schemas.openxmlformats.org/officeDocument/2006/math">
                    <m:f>
                      <m:fPr>
                        <m:ctrlPr>
                          <a:rPr lang="mr-IN"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charset="0"/>
                              </a:rPr>
                              <m:t>𝐹𝐶𝐹</m:t>
                            </m:r>
                          </m:e>
                          <m:sub>
                            <m:r>
                              <a:rPr lang="en-US" sz="2000" b="0" i="1" smtClean="0">
                                <a:latin typeface="Cambria Math" charset="0"/>
                              </a:rPr>
                              <m:t>𝑇</m:t>
                            </m:r>
                          </m:sub>
                        </m:sSub>
                        <m:r>
                          <a:rPr lang="en-US" sz="2000" b="0" i="1" smtClean="0">
                            <a:latin typeface="Cambria Math" charset="0"/>
                          </a:rPr>
                          <m:t>+</m:t>
                        </m:r>
                        <m:sSub>
                          <m:sSubPr>
                            <m:ctrlPr>
                              <a:rPr lang="en-US" sz="2000" b="0" i="1" smtClean="0">
                                <a:latin typeface="Cambria Math" panose="02040503050406030204" pitchFamily="18" charset="0"/>
                              </a:rPr>
                            </m:ctrlPr>
                          </m:sSubPr>
                          <m:e>
                            <m:r>
                              <a:rPr lang="en-US" sz="2000" b="0" i="1" smtClean="0">
                                <a:latin typeface="Cambria Math" charset="0"/>
                              </a:rPr>
                              <m:t>𝑇𝑉</m:t>
                            </m:r>
                          </m:e>
                          <m:sub>
                            <m:r>
                              <a:rPr lang="en-US" sz="2000" b="0" i="1" smtClean="0">
                                <a:latin typeface="Cambria Math" charset="0"/>
                              </a:rPr>
                              <m:t>𝑇</m:t>
                            </m:r>
                          </m:sub>
                        </m:sSub>
                      </m:num>
                      <m:den>
                        <m:sSup>
                          <m:sSupPr>
                            <m:ctrlPr>
                              <a:rPr lang="en-US" sz="2000" i="1">
                                <a:latin typeface="Cambria Math" panose="02040503050406030204" pitchFamily="18" charset="0"/>
                              </a:rPr>
                            </m:ctrlPr>
                          </m:sSupPr>
                          <m:e>
                            <m:r>
                              <a:rPr lang="en-US" sz="2000" i="1">
                                <a:latin typeface="Cambria Math" charset="0"/>
                              </a:rPr>
                              <m:t>(1+</m:t>
                            </m:r>
                            <m:r>
                              <a:rPr lang="en-US" sz="2000" i="1">
                                <a:latin typeface="Cambria Math" charset="0"/>
                              </a:rPr>
                              <m:t>𝑊𝐴𝐶𝐶</m:t>
                            </m:r>
                            <m:r>
                              <a:rPr lang="en-US" sz="2000" i="1">
                                <a:latin typeface="Cambria Math" charset="0"/>
                              </a:rPr>
                              <m:t>)</m:t>
                            </m:r>
                          </m:e>
                          <m:sup>
                            <m:r>
                              <a:rPr lang="en-US" sz="2000" b="0" i="1" smtClean="0">
                                <a:latin typeface="Cambria Math" charset="0"/>
                              </a:rPr>
                              <m:t>𝑇</m:t>
                            </m:r>
                          </m:sup>
                        </m:sSup>
                      </m:den>
                    </m:f>
                  </m:oMath>
                </a14:m>
                <a:r>
                  <a:rPr lang="en-US" sz="2000" dirty="0"/>
                  <a:t> (assuming cash flows occur at the end of time periods)</a:t>
                </a:r>
              </a:p>
              <a:p>
                <a:r>
                  <a:rPr lang="en-US" sz="2000" b="1" i="1" dirty="0"/>
                  <a:t>Equity Value = EV + Cash </a:t>
                </a:r>
                <a:r>
                  <a:rPr lang="en-US" sz="2000" i="1" dirty="0"/>
                  <a:t>(+ IPO Proceeds if proceeds are retained within the firm) </a:t>
                </a:r>
                <a:r>
                  <a:rPr lang="mr-IN" sz="2000" b="1" i="1" dirty="0"/>
                  <a:t>–</a:t>
                </a:r>
                <a:r>
                  <a:rPr lang="en-US" sz="2000" b="1" i="1" dirty="0"/>
                  <a:t> MV of Debt </a:t>
                </a:r>
                <a:r>
                  <a:rPr lang="en-US" sz="2000" i="1" dirty="0"/>
                  <a:t>(including underfunded pension and health care, etc.) (</a:t>
                </a:r>
                <a:r>
                  <a:rPr lang="mr-IN" sz="2000" i="1" dirty="0"/>
                  <a:t>–</a:t>
                </a:r>
                <a:r>
                  <a:rPr lang="en-US" sz="2000" i="1" dirty="0"/>
                  <a:t> MV of Preferred Stocks) (+/</a:t>
                </a:r>
                <a:r>
                  <a:rPr lang="mr-IN" sz="2000" i="1" dirty="0"/>
                  <a:t>– </a:t>
                </a:r>
                <a:r>
                  <a:rPr lang="en-US" sz="2000" i="1" dirty="0"/>
                  <a:t> MV of Other Assets; e.g., cross holdings, including minority interest) (</a:t>
                </a:r>
                <a:r>
                  <a:rPr lang="mr-IN" sz="2000" i="1" dirty="0"/>
                  <a:t>–</a:t>
                </a:r>
                <a:r>
                  <a:rPr lang="en-US" sz="2000" i="1" dirty="0"/>
                  <a:t> MV of Other Claims; e.g., options granted) </a:t>
                </a:r>
              </a:p>
              <a:p>
                <a:r>
                  <a:rPr lang="en-US" sz="2000" dirty="0"/>
                  <a:t>Those items within parentheses are more of loose-end items.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712" t="-2020" b="-2357"/>
                </a:stretch>
              </a:blipFill>
            </p:spPr>
            <p:txBody>
              <a:bodyPr/>
              <a:lstStyle/>
              <a:p>
                <a:r>
                  <a:rPr lang="en-US">
                    <a:noFill/>
                  </a:rPr>
                  <a:t> </a:t>
                </a:r>
              </a:p>
            </p:txBody>
          </p:sp>
        </mc:Fallback>
      </mc:AlternateContent>
    </p:spTree>
    <p:extLst>
      <p:ext uri="{BB962C8B-B14F-4D97-AF65-F5344CB8AC3E}">
        <p14:creationId xmlns:p14="http://schemas.microsoft.com/office/powerpoint/2010/main" val="1763739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80331122"/>
              </p:ext>
            </p:extLst>
          </p:nvPr>
        </p:nvGraphicFramePr>
        <p:xfrm>
          <a:off x="411984" y="200965"/>
          <a:ext cx="11344588" cy="6400812"/>
        </p:xfrm>
        <a:graphic>
          <a:graphicData uri="http://schemas.openxmlformats.org/drawingml/2006/table">
            <a:tbl>
              <a:tblPr>
                <a:tableStyleId>{5C22544A-7EE6-4342-B048-85BDC9FD1C3A}</a:tableStyleId>
              </a:tblPr>
              <a:tblGrid>
                <a:gridCol w="1558982">
                  <a:extLst>
                    <a:ext uri="{9D8B030D-6E8A-4147-A177-3AD203B41FA5}">
                      <a16:colId xmlns:a16="http://schemas.microsoft.com/office/drawing/2014/main" val="20000"/>
                    </a:ext>
                  </a:extLst>
                </a:gridCol>
                <a:gridCol w="967367">
                  <a:extLst>
                    <a:ext uri="{9D8B030D-6E8A-4147-A177-3AD203B41FA5}">
                      <a16:colId xmlns:a16="http://schemas.microsoft.com/office/drawing/2014/main" val="20001"/>
                    </a:ext>
                  </a:extLst>
                </a:gridCol>
                <a:gridCol w="855441">
                  <a:extLst>
                    <a:ext uri="{9D8B030D-6E8A-4147-A177-3AD203B41FA5}">
                      <a16:colId xmlns:a16="http://schemas.microsoft.com/office/drawing/2014/main" val="20002"/>
                    </a:ext>
                  </a:extLst>
                </a:gridCol>
                <a:gridCol w="695545">
                  <a:extLst>
                    <a:ext uri="{9D8B030D-6E8A-4147-A177-3AD203B41FA5}">
                      <a16:colId xmlns:a16="http://schemas.microsoft.com/office/drawing/2014/main" val="20003"/>
                    </a:ext>
                  </a:extLst>
                </a:gridCol>
                <a:gridCol w="903410">
                  <a:extLst>
                    <a:ext uri="{9D8B030D-6E8A-4147-A177-3AD203B41FA5}">
                      <a16:colId xmlns:a16="http://schemas.microsoft.com/office/drawing/2014/main" val="20004"/>
                    </a:ext>
                  </a:extLst>
                </a:gridCol>
                <a:gridCol w="951380">
                  <a:extLst>
                    <a:ext uri="{9D8B030D-6E8A-4147-A177-3AD203B41FA5}">
                      <a16:colId xmlns:a16="http://schemas.microsoft.com/office/drawing/2014/main" val="20005"/>
                    </a:ext>
                  </a:extLst>
                </a:gridCol>
                <a:gridCol w="871431">
                  <a:extLst>
                    <a:ext uri="{9D8B030D-6E8A-4147-A177-3AD203B41FA5}">
                      <a16:colId xmlns:a16="http://schemas.microsoft.com/office/drawing/2014/main" val="20006"/>
                    </a:ext>
                  </a:extLst>
                </a:gridCol>
                <a:gridCol w="895414">
                  <a:extLst>
                    <a:ext uri="{9D8B030D-6E8A-4147-A177-3AD203B41FA5}">
                      <a16:colId xmlns:a16="http://schemas.microsoft.com/office/drawing/2014/main" val="20007"/>
                    </a:ext>
                  </a:extLst>
                </a:gridCol>
                <a:gridCol w="935388">
                  <a:extLst>
                    <a:ext uri="{9D8B030D-6E8A-4147-A177-3AD203B41FA5}">
                      <a16:colId xmlns:a16="http://schemas.microsoft.com/office/drawing/2014/main" val="20008"/>
                    </a:ext>
                  </a:extLst>
                </a:gridCol>
                <a:gridCol w="823463">
                  <a:extLst>
                    <a:ext uri="{9D8B030D-6E8A-4147-A177-3AD203B41FA5}">
                      <a16:colId xmlns:a16="http://schemas.microsoft.com/office/drawing/2014/main" val="20009"/>
                    </a:ext>
                  </a:extLst>
                </a:gridCol>
                <a:gridCol w="887420">
                  <a:extLst>
                    <a:ext uri="{9D8B030D-6E8A-4147-A177-3AD203B41FA5}">
                      <a16:colId xmlns:a16="http://schemas.microsoft.com/office/drawing/2014/main" val="20010"/>
                    </a:ext>
                  </a:extLst>
                </a:gridCol>
                <a:gridCol w="999347">
                  <a:extLst>
                    <a:ext uri="{9D8B030D-6E8A-4147-A177-3AD203B41FA5}">
                      <a16:colId xmlns:a16="http://schemas.microsoft.com/office/drawing/2014/main" val="20011"/>
                    </a:ext>
                  </a:extLst>
                </a:gridCol>
              </a:tblGrid>
              <a:tr h="157490">
                <a:tc>
                  <a:txBody>
                    <a:bodyPr/>
                    <a:lstStyle/>
                    <a:p>
                      <a:pPr algn="l" fontAlgn="b"/>
                      <a:endParaRPr lang="en-US" sz="900" b="0" i="0" u="none" strike="noStrike" dirty="0">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gridSpan="4">
                  <a:txBody>
                    <a:bodyPr/>
                    <a:lstStyle/>
                    <a:p>
                      <a:pPr algn="ctr" fontAlgn="b"/>
                      <a:r>
                        <a:rPr lang="en-US" sz="900" u="none" strike="noStrike">
                          <a:effectLst/>
                        </a:rPr>
                        <a:t>VtIPO Valuation</a:t>
                      </a:r>
                      <a:endParaRPr lang="en-US" sz="900" b="1" i="0" u="none" strike="noStrike">
                        <a:solidFill>
                          <a:srgbClr val="000000"/>
                        </a:solidFill>
                        <a:effectLst/>
                        <a:latin typeface="Calibri" charset="0"/>
                      </a:endParaRPr>
                    </a:p>
                  </a:txBody>
                  <a:tcPr marL="3280" marR="3280" marT="3280"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extLst>
                  <a:ext uri="{0D108BD9-81ED-4DB2-BD59-A6C34878D82A}">
                    <a16:rowId xmlns:a16="http://schemas.microsoft.com/office/drawing/2014/main" val="10000"/>
                  </a:ext>
                </a:extLst>
              </a:tr>
              <a:tr h="157490">
                <a:tc>
                  <a:txBody>
                    <a:bodyPr/>
                    <a:lstStyle/>
                    <a:p>
                      <a:pPr algn="l" fontAlgn="b"/>
                      <a:r>
                        <a:rPr lang="en-US" sz="900" u="none" strike="noStrike">
                          <a:effectLst/>
                        </a:rPr>
                        <a:t>Mid-Year Convention</a:t>
                      </a:r>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extLst>
                  <a:ext uri="{0D108BD9-81ED-4DB2-BD59-A6C34878D82A}">
                    <a16:rowId xmlns:a16="http://schemas.microsoft.com/office/drawing/2014/main" val="10001"/>
                  </a:ext>
                </a:extLst>
              </a:tr>
              <a:tr h="157490">
                <a:tc>
                  <a:txBody>
                    <a:bodyPr/>
                    <a:lstStyle/>
                    <a:p>
                      <a:pPr algn="l" fontAlgn="b"/>
                      <a:r>
                        <a:rPr lang="en-US" sz="900" u="none" strike="noStrike">
                          <a:effectLst/>
                        </a:rPr>
                        <a:t>Today: Oct. 01, Year T</a:t>
                      </a:r>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gridSpan="3">
                  <a:txBody>
                    <a:bodyPr/>
                    <a:lstStyle/>
                    <a:p>
                      <a:pPr algn="ctr" fontAlgn="b"/>
                      <a:r>
                        <a:rPr lang="en-US" sz="900" u="none" strike="noStrike">
                          <a:effectLst/>
                        </a:rPr>
                        <a:t>Historical Period</a:t>
                      </a:r>
                      <a:endParaRPr lang="en-US" sz="900" b="0" i="0" u="none" strike="noStrike">
                        <a:solidFill>
                          <a:srgbClr val="000000"/>
                        </a:solidFill>
                        <a:effectLst/>
                        <a:latin typeface="Calibri" charset="0"/>
                      </a:endParaRPr>
                    </a:p>
                  </a:txBody>
                  <a:tcPr marL="3280" marR="3280" marT="3280" marB="0" anchor="b"/>
                </a:tc>
                <a:tc hMerge="1">
                  <a:txBody>
                    <a:bodyPr/>
                    <a:lstStyle/>
                    <a:p>
                      <a:endParaRPr lang="en-US"/>
                    </a:p>
                  </a:txBody>
                  <a:tcPr/>
                </a:tc>
                <a:tc hMerge="1">
                  <a:txBody>
                    <a:bodyPr/>
                    <a:lstStyle/>
                    <a:p>
                      <a:endParaRPr lang="en-US"/>
                    </a:p>
                  </a:txBody>
                  <a:tcPr/>
                </a:tc>
                <a:tc>
                  <a:txBody>
                    <a:bodyPr/>
                    <a:lstStyle/>
                    <a:p>
                      <a:pPr algn="l" fontAlgn="b"/>
                      <a:endParaRPr lang="en-US" sz="900" b="0" i="0" u="none" strike="noStrike">
                        <a:solidFill>
                          <a:srgbClr val="000000"/>
                        </a:solidFill>
                        <a:effectLst/>
                        <a:latin typeface="Calibri" charset="0"/>
                      </a:endParaRPr>
                    </a:p>
                  </a:txBody>
                  <a:tcPr marL="3280" marR="3280" marT="3280" marB="0" anchor="b"/>
                </a:tc>
                <a:tc gridSpan="5">
                  <a:txBody>
                    <a:bodyPr/>
                    <a:lstStyle/>
                    <a:p>
                      <a:pPr algn="ctr" fontAlgn="b"/>
                      <a:r>
                        <a:rPr lang="en-US" sz="900" u="none" strike="noStrike">
                          <a:effectLst/>
                        </a:rPr>
                        <a:t>Projection Period</a:t>
                      </a:r>
                      <a:endParaRPr lang="en-US" sz="900" b="0" i="0" u="none" strike="noStrike">
                        <a:solidFill>
                          <a:srgbClr val="000000"/>
                        </a:solidFill>
                        <a:effectLst/>
                        <a:latin typeface="Calibri" charset="0"/>
                      </a:endParaRPr>
                    </a:p>
                  </a:txBody>
                  <a:tcPr marL="3280" marR="3280" marT="328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900" u="none" strike="noStrike">
                          <a:effectLst/>
                        </a:rPr>
                        <a:t>Steady State</a:t>
                      </a:r>
                      <a:endParaRPr lang="en-US" sz="900" b="0" i="0" u="none" strike="noStrike">
                        <a:solidFill>
                          <a:srgbClr val="000000"/>
                        </a:solidFill>
                        <a:effectLst/>
                        <a:latin typeface="Calibri" charset="0"/>
                      </a:endParaRPr>
                    </a:p>
                  </a:txBody>
                  <a:tcPr marL="3280" marR="3280" marT="3280" marB="0" anchor="b"/>
                </a:tc>
                <a:extLst>
                  <a:ext uri="{0D108BD9-81ED-4DB2-BD59-A6C34878D82A}">
                    <a16:rowId xmlns:a16="http://schemas.microsoft.com/office/drawing/2014/main" val="10002"/>
                  </a:ext>
                </a:extLst>
              </a:tr>
              <a:tr h="157490">
                <a:tc>
                  <a:txBody>
                    <a:bodyPr/>
                    <a:lstStyle/>
                    <a:p>
                      <a:pPr algn="l" fontAlgn="b"/>
                      <a:endParaRPr lang="en-US" sz="900" b="0" i="0" u="none" strike="noStrike" dirty="0">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ctr" fontAlgn="b"/>
                      <a:r>
                        <a:rPr lang="mr-IN" sz="900" u="none" strike="noStrike">
                          <a:effectLst/>
                        </a:rPr>
                        <a:t>T-3</a:t>
                      </a:r>
                      <a:endParaRPr lang="mr-IN" sz="900" b="0" i="0" u="none" strike="noStrike">
                        <a:solidFill>
                          <a:srgbClr val="000000"/>
                        </a:solidFill>
                        <a:effectLst/>
                        <a:latin typeface="Calibri" charset="0"/>
                      </a:endParaRPr>
                    </a:p>
                  </a:txBody>
                  <a:tcPr marL="3280" marR="3280" marT="3280" marB="0" anchor="b"/>
                </a:tc>
                <a:tc>
                  <a:txBody>
                    <a:bodyPr/>
                    <a:lstStyle/>
                    <a:p>
                      <a:pPr algn="ctr" fontAlgn="b"/>
                      <a:r>
                        <a:rPr lang="mr-IN" sz="900" u="none" strike="noStrike">
                          <a:effectLst/>
                        </a:rPr>
                        <a:t>T-2</a:t>
                      </a:r>
                      <a:endParaRPr lang="mr-IN" sz="900" b="0" i="0" u="none" strike="noStrike">
                        <a:solidFill>
                          <a:srgbClr val="000000"/>
                        </a:solidFill>
                        <a:effectLst/>
                        <a:latin typeface="Calibri" charset="0"/>
                      </a:endParaRPr>
                    </a:p>
                  </a:txBody>
                  <a:tcPr marL="3280" marR="3280" marT="3280" marB="0" anchor="b"/>
                </a:tc>
                <a:tc>
                  <a:txBody>
                    <a:bodyPr/>
                    <a:lstStyle/>
                    <a:p>
                      <a:pPr algn="ctr" fontAlgn="b"/>
                      <a:r>
                        <a:rPr lang="mr-IN" sz="900" u="none" strike="noStrike">
                          <a:effectLst/>
                        </a:rPr>
                        <a:t>T-1</a:t>
                      </a:r>
                      <a:endParaRPr lang="mr-IN" sz="900" b="0" i="0" u="none" strike="noStrike">
                        <a:solidFill>
                          <a:srgbClr val="000000"/>
                        </a:solidFill>
                        <a:effectLst/>
                        <a:latin typeface="Calibri" charset="0"/>
                      </a:endParaRPr>
                    </a:p>
                  </a:txBody>
                  <a:tcPr marL="3280" marR="3280" marT="3280" marB="0" anchor="b"/>
                </a:tc>
                <a:tc>
                  <a:txBody>
                    <a:bodyPr/>
                    <a:lstStyle/>
                    <a:p>
                      <a:pPr algn="ctr" fontAlgn="b"/>
                      <a:r>
                        <a:rPr lang="en-US" sz="900" u="none" strike="noStrike">
                          <a:effectLst/>
                        </a:rPr>
                        <a:t>T (Current Year)</a:t>
                      </a:r>
                      <a:endParaRPr lang="en-US" sz="900" b="0" i="0" u="none" strike="noStrike">
                        <a:solidFill>
                          <a:srgbClr val="000000"/>
                        </a:solidFill>
                        <a:effectLst/>
                        <a:latin typeface="Calibri" charset="0"/>
                      </a:endParaRPr>
                    </a:p>
                  </a:txBody>
                  <a:tcPr marL="3280" marR="3280" marT="3280" marB="0" anchor="b"/>
                </a:tc>
                <a:tc>
                  <a:txBody>
                    <a:bodyPr/>
                    <a:lstStyle/>
                    <a:p>
                      <a:pPr algn="ctr" fontAlgn="b"/>
                      <a:r>
                        <a:rPr lang="mr-IN" sz="900" u="none" strike="noStrike">
                          <a:effectLst/>
                        </a:rPr>
                        <a:t>T+1</a:t>
                      </a:r>
                      <a:endParaRPr lang="mr-IN" sz="900" b="0" i="0" u="none" strike="noStrike">
                        <a:solidFill>
                          <a:srgbClr val="000000"/>
                        </a:solidFill>
                        <a:effectLst/>
                        <a:latin typeface="Calibri" charset="0"/>
                      </a:endParaRPr>
                    </a:p>
                  </a:txBody>
                  <a:tcPr marL="3280" marR="3280" marT="3280" marB="0" anchor="b"/>
                </a:tc>
                <a:tc>
                  <a:txBody>
                    <a:bodyPr/>
                    <a:lstStyle/>
                    <a:p>
                      <a:pPr algn="ctr" fontAlgn="b"/>
                      <a:r>
                        <a:rPr lang="mr-IN" sz="900" u="none" strike="noStrike">
                          <a:effectLst/>
                        </a:rPr>
                        <a:t>T+2</a:t>
                      </a:r>
                      <a:endParaRPr lang="mr-IN" sz="900" b="0" i="0" u="none" strike="noStrike">
                        <a:solidFill>
                          <a:srgbClr val="000000"/>
                        </a:solidFill>
                        <a:effectLst/>
                        <a:latin typeface="Calibri" charset="0"/>
                      </a:endParaRPr>
                    </a:p>
                  </a:txBody>
                  <a:tcPr marL="3280" marR="3280" marT="3280" marB="0" anchor="b"/>
                </a:tc>
                <a:tc>
                  <a:txBody>
                    <a:bodyPr/>
                    <a:lstStyle/>
                    <a:p>
                      <a:pPr algn="ctr" fontAlgn="b"/>
                      <a:r>
                        <a:rPr lang="mr-IN" sz="900" u="none" strike="noStrike">
                          <a:effectLst/>
                        </a:rPr>
                        <a:t>T+3</a:t>
                      </a:r>
                      <a:endParaRPr lang="mr-IN" sz="900" b="0" i="0" u="none" strike="noStrike">
                        <a:solidFill>
                          <a:srgbClr val="000000"/>
                        </a:solidFill>
                        <a:effectLst/>
                        <a:latin typeface="Calibri" charset="0"/>
                      </a:endParaRPr>
                    </a:p>
                  </a:txBody>
                  <a:tcPr marL="3280" marR="3280" marT="3280" marB="0" anchor="b"/>
                </a:tc>
                <a:tc>
                  <a:txBody>
                    <a:bodyPr/>
                    <a:lstStyle/>
                    <a:p>
                      <a:pPr algn="ctr" fontAlgn="b"/>
                      <a:r>
                        <a:rPr lang="mr-IN" sz="900" u="none" strike="noStrike">
                          <a:effectLst/>
                        </a:rPr>
                        <a:t>T+4</a:t>
                      </a:r>
                      <a:endParaRPr lang="mr-IN" sz="900" b="0" i="0" u="none" strike="noStrike">
                        <a:solidFill>
                          <a:srgbClr val="000000"/>
                        </a:solidFill>
                        <a:effectLst/>
                        <a:latin typeface="Calibri" charset="0"/>
                      </a:endParaRPr>
                    </a:p>
                  </a:txBody>
                  <a:tcPr marL="3280" marR="3280" marT="3280" marB="0" anchor="b"/>
                </a:tc>
                <a:tc>
                  <a:txBody>
                    <a:bodyPr/>
                    <a:lstStyle/>
                    <a:p>
                      <a:pPr algn="ctr" fontAlgn="b"/>
                      <a:r>
                        <a:rPr lang="mr-IN" sz="900" u="none" strike="noStrike">
                          <a:effectLst/>
                        </a:rPr>
                        <a:t>T+5</a:t>
                      </a:r>
                      <a:endParaRPr lang="mr-IN" sz="900" b="0" i="0" u="none" strike="noStrike">
                        <a:solidFill>
                          <a:srgbClr val="000000"/>
                        </a:solidFill>
                        <a:effectLst/>
                        <a:latin typeface="Calibri" charset="0"/>
                      </a:endParaRPr>
                    </a:p>
                  </a:txBody>
                  <a:tcPr marL="3280" marR="3280" marT="3280" marB="0" anchor="b"/>
                </a:tc>
                <a:tc>
                  <a:txBody>
                    <a:bodyPr/>
                    <a:lstStyle/>
                    <a:p>
                      <a:pPr algn="ctr" fontAlgn="b"/>
                      <a:r>
                        <a:rPr lang="en-US" sz="900" u="none" strike="noStrike">
                          <a:effectLst/>
                        </a:rPr>
                        <a:t>T+6 and Beyond</a:t>
                      </a:r>
                      <a:endParaRPr lang="en-US" sz="900" b="0" i="0" u="none" strike="noStrike">
                        <a:solidFill>
                          <a:srgbClr val="000000"/>
                        </a:solidFill>
                        <a:effectLst/>
                        <a:latin typeface="Calibri" charset="0"/>
                      </a:endParaRPr>
                    </a:p>
                  </a:txBody>
                  <a:tcPr marL="3280" marR="3280" marT="3280" marB="0" anchor="b"/>
                </a:tc>
                <a:extLst>
                  <a:ext uri="{0D108BD9-81ED-4DB2-BD59-A6C34878D82A}">
                    <a16:rowId xmlns:a16="http://schemas.microsoft.com/office/drawing/2014/main" val="10003"/>
                  </a:ext>
                </a:extLst>
              </a:tr>
              <a:tr h="157490">
                <a:tc>
                  <a:txBody>
                    <a:bodyPr/>
                    <a:lstStyle/>
                    <a:p>
                      <a:pPr algn="l" fontAlgn="b"/>
                      <a:r>
                        <a:rPr lang="en-US" sz="900" u="none" strike="noStrike">
                          <a:effectLst/>
                        </a:rPr>
                        <a:t>Sales</a:t>
                      </a:r>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r" fontAlgn="b"/>
                      <a:r>
                        <a:rPr lang="is-IS" sz="900" u="none" strike="noStrike">
                          <a:effectLst/>
                        </a:rPr>
                        <a:t>2600</a:t>
                      </a:r>
                      <a:endParaRPr lang="is-IS" sz="900" b="0" i="0" u="none" strike="noStrike">
                        <a:solidFill>
                          <a:srgbClr val="000000"/>
                        </a:solidFill>
                        <a:effectLst/>
                        <a:latin typeface="Calibri" charset="0"/>
                      </a:endParaRPr>
                    </a:p>
                  </a:txBody>
                  <a:tcPr marL="3280" marR="3280" marT="3280" marB="0" anchor="b"/>
                </a:tc>
                <a:tc>
                  <a:txBody>
                    <a:bodyPr/>
                    <a:lstStyle/>
                    <a:p>
                      <a:pPr algn="r" fontAlgn="b"/>
                      <a:r>
                        <a:rPr lang="is-IS" sz="900" u="none" strike="noStrike">
                          <a:effectLst/>
                        </a:rPr>
                        <a:t>2900</a:t>
                      </a:r>
                      <a:endParaRPr lang="is-IS" sz="900" b="0" i="0" u="none" strike="noStrike">
                        <a:solidFill>
                          <a:srgbClr val="000000"/>
                        </a:solidFill>
                        <a:effectLst/>
                        <a:latin typeface="Calibri" charset="0"/>
                      </a:endParaRPr>
                    </a:p>
                  </a:txBody>
                  <a:tcPr marL="3280" marR="3280" marT="3280" marB="0" anchor="b"/>
                </a:tc>
                <a:tc>
                  <a:txBody>
                    <a:bodyPr/>
                    <a:lstStyle/>
                    <a:p>
                      <a:pPr algn="r" fontAlgn="b"/>
                      <a:r>
                        <a:rPr lang="is-IS" sz="900" u="none" strike="noStrike">
                          <a:effectLst/>
                        </a:rPr>
                        <a:t>3200</a:t>
                      </a:r>
                      <a:endParaRPr lang="is-IS" sz="900" b="0" i="0" u="none" strike="noStrike">
                        <a:solidFill>
                          <a:srgbClr val="000000"/>
                        </a:solidFill>
                        <a:effectLst/>
                        <a:latin typeface="Calibri" charset="0"/>
                      </a:endParaRPr>
                    </a:p>
                  </a:txBody>
                  <a:tcPr marL="3280" marR="3280" marT="3280" marB="0" anchor="b"/>
                </a:tc>
                <a:tc>
                  <a:txBody>
                    <a:bodyPr/>
                    <a:lstStyle/>
                    <a:p>
                      <a:pPr algn="r" fontAlgn="b"/>
                      <a:r>
                        <a:rPr lang="ru-RU" sz="900" u="none" strike="noStrike">
                          <a:effectLst/>
                        </a:rPr>
                        <a:t>3450</a:t>
                      </a:r>
                      <a:endParaRPr lang="ru-RU"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3708.8</a:t>
                      </a:r>
                      <a:endParaRPr lang="hr-HR"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3931.3</a:t>
                      </a:r>
                      <a:endParaRPr lang="nb-NO"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4127.8</a:t>
                      </a:r>
                      <a:endParaRPr lang="nb-NO" sz="900" b="0" i="0" u="none" strike="noStrike">
                        <a:solidFill>
                          <a:srgbClr val="000000"/>
                        </a:solidFill>
                        <a:effectLst/>
                        <a:latin typeface="Calibri" charset="0"/>
                      </a:endParaRPr>
                    </a:p>
                  </a:txBody>
                  <a:tcPr marL="3280" marR="3280" marT="3280" marB="0" anchor="b"/>
                </a:tc>
                <a:tc>
                  <a:txBody>
                    <a:bodyPr/>
                    <a:lstStyle/>
                    <a:p>
                      <a:pPr algn="r" fontAlgn="b"/>
                      <a:r>
                        <a:rPr lang="is-IS" sz="900" u="none" strike="noStrike">
                          <a:effectLst/>
                        </a:rPr>
                        <a:t>4293</a:t>
                      </a:r>
                      <a:endParaRPr lang="is-IS"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4421.7</a:t>
                      </a:r>
                      <a:endParaRPr lang="nb-NO"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dirty="0">
                        <a:solidFill>
                          <a:srgbClr val="000000"/>
                        </a:solidFill>
                        <a:effectLst/>
                        <a:latin typeface="Calibri" charset="0"/>
                      </a:endParaRPr>
                    </a:p>
                  </a:txBody>
                  <a:tcPr marL="3280" marR="3280" marT="3280" marB="0" anchor="b"/>
                </a:tc>
                <a:extLst>
                  <a:ext uri="{0D108BD9-81ED-4DB2-BD59-A6C34878D82A}">
                    <a16:rowId xmlns:a16="http://schemas.microsoft.com/office/drawing/2014/main" val="10004"/>
                  </a:ext>
                </a:extLst>
              </a:tr>
              <a:tr h="157490">
                <a:tc>
                  <a:txBody>
                    <a:bodyPr/>
                    <a:lstStyle/>
                    <a:p>
                      <a:pPr algn="r" fontAlgn="b"/>
                      <a:r>
                        <a:rPr lang="en-US" sz="900" u="none" strike="noStrike">
                          <a:effectLst/>
                        </a:rPr>
                        <a:t>% Growth</a:t>
                      </a:r>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11.5%</a:t>
                      </a:r>
                      <a:endParaRPr lang="mr-IN"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10.3%</a:t>
                      </a:r>
                      <a:endParaRPr lang="mr-IN"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7.8%</a:t>
                      </a:r>
                      <a:endParaRPr lang="mr-IN"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7.5%</a:t>
                      </a:r>
                      <a:endParaRPr lang="mr-IN"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6.0%</a:t>
                      </a:r>
                      <a:endParaRPr lang="mr-IN"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5.0%</a:t>
                      </a:r>
                      <a:endParaRPr lang="mr-IN"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4.0%</a:t>
                      </a:r>
                      <a:endParaRPr lang="mr-IN"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3.0%</a:t>
                      </a:r>
                      <a:endParaRPr lang="mr-IN"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extLst>
                  <a:ext uri="{0D108BD9-81ED-4DB2-BD59-A6C34878D82A}">
                    <a16:rowId xmlns:a16="http://schemas.microsoft.com/office/drawing/2014/main" val="10005"/>
                  </a:ext>
                </a:extLst>
              </a:tr>
              <a:tr h="157490">
                <a:tc>
                  <a:txBody>
                    <a:bodyPr/>
                    <a:lstStyle/>
                    <a:p>
                      <a:pPr algn="l" fontAlgn="b"/>
                      <a:r>
                        <a:rPr lang="en-US" sz="900" u="none" strike="noStrike">
                          <a:effectLst/>
                        </a:rPr>
                        <a:t>EBITDA</a:t>
                      </a:r>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491.4</a:t>
                      </a:r>
                      <a:endParaRPr lang="nb-NO"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580.0</a:t>
                      </a:r>
                      <a:endParaRPr lang="nb-NO"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672.0</a:t>
                      </a:r>
                      <a:endParaRPr lang="hr-HR"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725.0</a:t>
                      </a:r>
                      <a:endParaRPr lang="nb-NO" sz="900" b="0" i="0" u="none" strike="noStrike">
                        <a:solidFill>
                          <a:srgbClr val="000000"/>
                        </a:solidFill>
                        <a:effectLst/>
                        <a:latin typeface="Calibri" charset="0"/>
                      </a:endParaRPr>
                    </a:p>
                  </a:txBody>
                  <a:tcPr marL="3280" marR="3280" marT="3280" marB="0" anchor="b"/>
                </a:tc>
                <a:tc>
                  <a:txBody>
                    <a:bodyPr/>
                    <a:lstStyle/>
                    <a:p>
                      <a:pPr algn="r" fontAlgn="b"/>
                      <a:r>
                        <a:rPr lang="fi-FI" sz="900" u="none" strike="noStrike">
                          <a:effectLst/>
                        </a:rPr>
                        <a:t>779.4</a:t>
                      </a:r>
                      <a:endParaRPr lang="fi-FI"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826.1</a:t>
                      </a:r>
                      <a:endParaRPr lang="hr-HR"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867.4</a:t>
                      </a:r>
                      <a:endParaRPr lang="nb-NO"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902.2</a:t>
                      </a:r>
                      <a:endParaRPr lang="nb-NO"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929.2</a:t>
                      </a:r>
                      <a:endParaRPr lang="hr-HR"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947.8</a:t>
                      </a:r>
                      <a:endParaRPr lang="nb-NO" sz="900" b="0" i="0" u="none" strike="noStrike">
                        <a:solidFill>
                          <a:srgbClr val="000000"/>
                        </a:solidFill>
                        <a:effectLst/>
                        <a:latin typeface="Calibri" charset="0"/>
                      </a:endParaRPr>
                    </a:p>
                  </a:txBody>
                  <a:tcPr marL="3280" marR="3280" marT="3280" marB="0" anchor="b"/>
                </a:tc>
                <a:extLst>
                  <a:ext uri="{0D108BD9-81ED-4DB2-BD59-A6C34878D82A}">
                    <a16:rowId xmlns:a16="http://schemas.microsoft.com/office/drawing/2014/main" val="10006"/>
                  </a:ext>
                </a:extLst>
              </a:tr>
              <a:tr h="157490">
                <a:tc>
                  <a:txBody>
                    <a:bodyPr/>
                    <a:lstStyle/>
                    <a:p>
                      <a:pPr algn="r" fontAlgn="b"/>
                      <a:r>
                        <a:rPr lang="en-US" sz="900" u="none" strike="noStrike">
                          <a:effectLst/>
                        </a:rPr>
                        <a:t>% Margin</a:t>
                      </a:r>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18.9%</a:t>
                      </a:r>
                      <a:endParaRPr lang="mr-IN"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20.0%</a:t>
                      </a:r>
                      <a:endParaRPr lang="mr-IN"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21.0%</a:t>
                      </a:r>
                      <a:endParaRPr lang="mr-IN"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21.0%</a:t>
                      </a:r>
                      <a:endParaRPr lang="mr-IN"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21.0%</a:t>
                      </a:r>
                      <a:endParaRPr lang="mr-IN"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21.0%</a:t>
                      </a:r>
                      <a:endParaRPr lang="mr-IN"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21.0%</a:t>
                      </a:r>
                      <a:endParaRPr lang="mr-IN"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21.0%</a:t>
                      </a:r>
                      <a:endParaRPr lang="mr-IN"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21.0%</a:t>
                      </a:r>
                      <a:endParaRPr lang="mr-IN"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extLst>
                  <a:ext uri="{0D108BD9-81ED-4DB2-BD59-A6C34878D82A}">
                    <a16:rowId xmlns:a16="http://schemas.microsoft.com/office/drawing/2014/main" val="10007"/>
                  </a:ext>
                </a:extLst>
              </a:tr>
              <a:tr h="279352">
                <a:tc>
                  <a:txBody>
                    <a:bodyPr/>
                    <a:lstStyle/>
                    <a:p>
                      <a:pPr algn="l" fontAlgn="b"/>
                      <a:r>
                        <a:rPr lang="en-US" sz="900" u="none" strike="noStrike">
                          <a:effectLst/>
                        </a:rPr>
                        <a:t>Depreciation &amp; Amortization</a:t>
                      </a:r>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dirty="0">
                        <a:solidFill>
                          <a:srgbClr val="000000"/>
                        </a:solidFill>
                        <a:effectLst/>
                        <a:latin typeface="Calibri" charset="0"/>
                      </a:endParaRPr>
                    </a:p>
                  </a:txBody>
                  <a:tcPr marL="3280" marR="3280" marT="3280" marB="0" anchor="b"/>
                </a:tc>
                <a:tc>
                  <a:txBody>
                    <a:bodyPr/>
                    <a:lstStyle/>
                    <a:p>
                      <a:pPr algn="r" fontAlgn="b"/>
                      <a:r>
                        <a:rPr lang="en-US" sz="900" u="none" strike="noStrike">
                          <a:effectLst/>
                        </a:rPr>
                        <a:t>155</a:t>
                      </a:r>
                      <a:endParaRPr lang="en-US" sz="900" b="0" i="0" u="none" strike="noStrike">
                        <a:solidFill>
                          <a:srgbClr val="000000"/>
                        </a:solidFill>
                        <a:effectLst/>
                        <a:latin typeface="Calibri" charset="0"/>
                      </a:endParaRPr>
                    </a:p>
                  </a:txBody>
                  <a:tcPr marL="3280" marR="3280" marT="3280" marB="0" anchor="b"/>
                </a:tc>
                <a:tc>
                  <a:txBody>
                    <a:bodyPr/>
                    <a:lstStyle/>
                    <a:p>
                      <a:pPr algn="r" fontAlgn="b"/>
                      <a:r>
                        <a:rPr lang="is-IS" sz="900" u="none" strike="noStrike">
                          <a:effectLst/>
                        </a:rPr>
                        <a:t>165</a:t>
                      </a:r>
                      <a:endParaRPr lang="is-IS" sz="900" b="0" i="0" u="none" strike="noStrike">
                        <a:solidFill>
                          <a:srgbClr val="000000"/>
                        </a:solidFill>
                        <a:effectLst/>
                        <a:latin typeface="Calibri" charset="0"/>
                      </a:endParaRPr>
                    </a:p>
                  </a:txBody>
                  <a:tcPr marL="3280" marR="3280" marT="3280" marB="0" anchor="b"/>
                </a:tc>
                <a:tc>
                  <a:txBody>
                    <a:bodyPr/>
                    <a:lstStyle/>
                    <a:p>
                      <a:pPr algn="r" fontAlgn="b"/>
                      <a:r>
                        <a:rPr lang="is-IS" sz="900" u="none" strike="noStrike">
                          <a:effectLst/>
                        </a:rPr>
                        <a:t>193</a:t>
                      </a:r>
                      <a:endParaRPr lang="is-IS" sz="900" b="0" i="0" u="none" strike="noStrike">
                        <a:solidFill>
                          <a:srgbClr val="000000"/>
                        </a:solidFill>
                        <a:effectLst/>
                        <a:latin typeface="Calibri" charset="0"/>
                      </a:endParaRPr>
                    </a:p>
                  </a:txBody>
                  <a:tcPr marL="3280" marR="3280" marT="3280" marB="0" anchor="b"/>
                </a:tc>
                <a:tc>
                  <a:txBody>
                    <a:bodyPr/>
                    <a:lstStyle/>
                    <a:p>
                      <a:pPr algn="r" fontAlgn="b"/>
                      <a:r>
                        <a:rPr lang="is-IS" sz="900" u="none" strike="noStrike">
                          <a:effectLst/>
                        </a:rPr>
                        <a:t>207</a:t>
                      </a:r>
                      <a:endParaRPr lang="is-IS"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225.5</a:t>
                      </a:r>
                      <a:endParaRPr lang="nb-NO"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235.9</a:t>
                      </a:r>
                      <a:endParaRPr lang="hr-HR"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247.7</a:t>
                      </a:r>
                      <a:endParaRPr lang="hr-HR"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257.6</a:t>
                      </a:r>
                      <a:endParaRPr lang="nb-NO"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265.3</a:t>
                      </a:r>
                      <a:endParaRPr lang="hr-HR"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extLst>
                  <a:ext uri="{0D108BD9-81ED-4DB2-BD59-A6C34878D82A}">
                    <a16:rowId xmlns:a16="http://schemas.microsoft.com/office/drawing/2014/main" val="10008"/>
                  </a:ext>
                </a:extLst>
              </a:tr>
              <a:tr h="157490">
                <a:tc>
                  <a:txBody>
                    <a:bodyPr/>
                    <a:lstStyle/>
                    <a:p>
                      <a:pPr algn="l" fontAlgn="b"/>
                      <a:r>
                        <a:rPr lang="en-US" sz="900" u="none" strike="noStrike">
                          <a:effectLst/>
                        </a:rPr>
                        <a:t>EBIT</a:t>
                      </a:r>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336.4</a:t>
                      </a:r>
                      <a:endParaRPr lang="hr-HR"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415.0</a:t>
                      </a:r>
                      <a:endParaRPr lang="nb-NO" sz="900" b="0" i="0" u="none" strike="noStrike">
                        <a:solidFill>
                          <a:srgbClr val="000000"/>
                        </a:solidFill>
                        <a:effectLst/>
                        <a:latin typeface="Calibri" charset="0"/>
                      </a:endParaRPr>
                    </a:p>
                  </a:txBody>
                  <a:tcPr marL="3280" marR="3280" marT="3280" marB="0" anchor="b"/>
                </a:tc>
                <a:tc>
                  <a:txBody>
                    <a:bodyPr/>
                    <a:lstStyle/>
                    <a:p>
                      <a:pPr algn="r" fontAlgn="b"/>
                      <a:r>
                        <a:rPr lang="fi-FI" sz="900" u="none" strike="noStrike">
                          <a:effectLst/>
                        </a:rPr>
                        <a:t>479.0</a:t>
                      </a:r>
                      <a:endParaRPr lang="fi-FI"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518.0</a:t>
                      </a:r>
                      <a:endParaRPr lang="hr-HR"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553.9</a:t>
                      </a:r>
                      <a:endParaRPr lang="hr-HR"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590.2</a:t>
                      </a:r>
                      <a:endParaRPr lang="nb-NO"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619.7</a:t>
                      </a:r>
                      <a:endParaRPr lang="hr-HR"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644.6</a:t>
                      </a:r>
                      <a:endParaRPr lang="hr-HR"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663.9</a:t>
                      </a:r>
                      <a:endParaRPr lang="hr-HR"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extLst>
                  <a:ext uri="{0D108BD9-81ED-4DB2-BD59-A6C34878D82A}">
                    <a16:rowId xmlns:a16="http://schemas.microsoft.com/office/drawing/2014/main" val="10009"/>
                  </a:ext>
                </a:extLst>
              </a:tr>
              <a:tr h="157490">
                <a:tc>
                  <a:txBody>
                    <a:bodyPr/>
                    <a:lstStyle/>
                    <a:p>
                      <a:pPr algn="r" fontAlgn="b"/>
                      <a:r>
                        <a:rPr lang="en-US" sz="900" u="none" strike="noStrike">
                          <a:effectLst/>
                        </a:rPr>
                        <a:t>%  Margin</a:t>
                      </a:r>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12.9%</a:t>
                      </a:r>
                      <a:endParaRPr lang="mr-IN"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14.3%</a:t>
                      </a:r>
                      <a:endParaRPr lang="mr-IN"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15.0%</a:t>
                      </a:r>
                      <a:endParaRPr lang="mr-IN"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15.0%</a:t>
                      </a:r>
                      <a:endParaRPr lang="mr-IN"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14.9%</a:t>
                      </a:r>
                      <a:endParaRPr lang="mr-IN"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15.0%</a:t>
                      </a:r>
                      <a:endParaRPr lang="mr-IN"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15.0%</a:t>
                      </a:r>
                      <a:endParaRPr lang="mr-IN"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15.0%</a:t>
                      </a:r>
                      <a:endParaRPr lang="mr-IN"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15.0%</a:t>
                      </a:r>
                      <a:endParaRPr lang="mr-IN"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extLst>
                  <a:ext uri="{0D108BD9-81ED-4DB2-BD59-A6C34878D82A}">
                    <a16:rowId xmlns:a16="http://schemas.microsoft.com/office/drawing/2014/main" val="10010"/>
                  </a:ext>
                </a:extLst>
              </a:tr>
              <a:tr h="157490">
                <a:tc>
                  <a:txBody>
                    <a:bodyPr/>
                    <a:lstStyle/>
                    <a:p>
                      <a:pPr algn="l" fontAlgn="b"/>
                      <a:r>
                        <a:rPr lang="en-US" sz="900" u="none" strike="noStrike">
                          <a:effectLst/>
                        </a:rPr>
                        <a:t>Taxes</a:t>
                      </a:r>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127.8</a:t>
                      </a:r>
                      <a:endParaRPr lang="nb-NO" sz="900" b="0" i="0" u="none" strike="noStrike">
                        <a:solidFill>
                          <a:srgbClr val="000000"/>
                        </a:solidFill>
                        <a:effectLst/>
                        <a:latin typeface="Calibri" charset="0"/>
                      </a:endParaRPr>
                    </a:p>
                  </a:txBody>
                  <a:tcPr marL="3280" marR="3280" marT="3280" marB="0" anchor="b"/>
                </a:tc>
                <a:tc>
                  <a:txBody>
                    <a:bodyPr/>
                    <a:lstStyle/>
                    <a:p>
                      <a:pPr algn="r" fontAlgn="b"/>
                      <a:r>
                        <a:rPr lang="is-IS" sz="900" u="none" strike="noStrike">
                          <a:effectLst/>
                        </a:rPr>
                        <a:t>157.7</a:t>
                      </a:r>
                      <a:endParaRPr lang="is-IS" sz="900" b="0" i="0" u="none" strike="noStrike">
                        <a:solidFill>
                          <a:srgbClr val="000000"/>
                        </a:solidFill>
                        <a:effectLst/>
                        <a:latin typeface="Calibri" charset="0"/>
                      </a:endParaRPr>
                    </a:p>
                  </a:txBody>
                  <a:tcPr marL="3280" marR="3280" marT="3280" marB="0" anchor="b"/>
                </a:tc>
                <a:tc>
                  <a:txBody>
                    <a:bodyPr/>
                    <a:lstStyle/>
                    <a:p>
                      <a:pPr algn="r" fontAlgn="b"/>
                      <a:r>
                        <a:rPr lang="fi-FI" sz="900" u="none" strike="noStrike">
                          <a:effectLst/>
                        </a:rPr>
                        <a:t>182</a:t>
                      </a:r>
                      <a:endParaRPr lang="fi-FI"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196.8</a:t>
                      </a:r>
                      <a:endParaRPr lang="hr-HR"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211.6</a:t>
                      </a:r>
                      <a:endParaRPr lang="nb-NO" sz="900" b="0" i="0" u="none" strike="noStrike">
                        <a:solidFill>
                          <a:srgbClr val="000000"/>
                        </a:solidFill>
                        <a:effectLst/>
                        <a:latin typeface="Calibri" charset="0"/>
                      </a:endParaRPr>
                    </a:p>
                  </a:txBody>
                  <a:tcPr marL="3280" marR="3280" marT="3280" marB="0" anchor="b"/>
                </a:tc>
                <a:tc>
                  <a:txBody>
                    <a:bodyPr/>
                    <a:lstStyle/>
                    <a:p>
                      <a:pPr algn="r" fontAlgn="b"/>
                      <a:r>
                        <a:rPr lang="is-IS" sz="900" u="none" strike="noStrike">
                          <a:effectLst/>
                        </a:rPr>
                        <a:t>224.3</a:t>
                      </a:r>
                      <a:endParaRPr lang="is-IS"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235.5</a:t>
                      </a:r>
                      <a:endParaRPr lang="hr-HR" sz="900" b="0" i="0" u="none" strike="noStrike">
                        <a:solidFill>
                          <a:srgbClr val="000000"/>
                        </a:solidFill>
                        <a:effectLst/>
                        <a:latin typeface="Calibri" charset="0"/>
                      </a:endParaRPr>
                    </a:p>
                  </a:txBody>
                  <a:tcPr marL="3280" marR="3280" marT="3280" marB="0" anchor="b"/>
                </a:tc>
                <a:tc>
                  <a:txBody>
                    <a:bodyPr/>
                    <a:lstStyle/>
                    <a:p>
                      <a:pPr algn="r" fontAlgn="b"/>
                      <a:r>
                        <a:rPr lang="is-IS" sz="900" u="none" strike="noStrike">
                          <a:effectLst/>
                        </a:rPr>
                        <a:t>244.9</a:t>
                      </a:r>
                      <a:endParaRPr lang="is-IS"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252.3</a:t>
                      </a:r>
                      <a:endParaRPr lang="hr-HR"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extLst>
                  <a:ext uri="{0D108BD9-81ED-4DB2-BD59-A6C34878D82A}">
                    <a16:rowId xmlns:a16="http://schemas.microsoft.com/office/drawing/2014/main" val="10011"/>
                  </a:ext>
                </a:extLst>
              </a:tr>
              <a:tr h="157490">
                <a:tc>
                  <a:txBody>
                    <a:bodyPr/>
                    <a:lstStyle/>
                    <a:p>
                      <a:pPr algn="l" fontAlgn="b"/>
                      <a:r>
                        <a:rPr lang="en-US" sz="900" u="none" strike="noStrike">
                          <a:effectLst/>
                        </a:rPr>
                        <a:t>EBIAT</a:t>
                      </a:r>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r" fontAlgn="b"/>
                      <a:r>
                        <a:rPr lang="is-IS" sz="900" u="none" strike="noStrike">
                          <a:effectLst/>
                        </a:rPr>
                        <a:t>218.7</a:t>
                      </a:r>
                      <a:endParaRPr lang="is-IS"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269.8</a:t>
                      </a:r>
                      <a:endParaRPr lang="hr-HR"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311.4</a:t>
                      </a:r>
                      <a:endParaRPr lang="nb-NO"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336.7</a:t>
                      </a:r>
                      <a:endParaRPr lang="hr-HR"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360.0</a:t>
                      </a:r>
                      <a:endParaRPr lang="nb-NO"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383.7</a:t>
                      </a:r>
                      <a:endParaRPr lang="hr-HR"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402.8</a:t>
                      </a:r>
                      <a:endParaRPr lang="nb-NO"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419.0</a:t>
                      </a:r>
                      <a:endParaRPr lang="hr-HR"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431.5</a:t>
                      </a:r>
                      <a:endParaRPr lang="nb-NO"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extLst>
                  <a:ext uri="{0D108BD9-81ED-4DB2-BD59-A6C34878D82A}">
                    <a16:rowId xmlns:a16="http://schemas.microsoft.com/office/drawing/2014/main" val="10012"/>
                  </a:ext>
                </a:extLst>
              </a:tr>
              <a:tr h="279352">
                <a:tc>
                  <a:txBody>
                    <a:bodyPr/>
                    <a:lstStyle/>
                    <a:p>
                      <a:pPr algn="l" fontAlgn="b"/>
                      <a:r>
                        <a:rPr lang="en-US" sz="900" u="none" strike="noStrike">
                          <a:effectLst/>
                        </a:rPr>
                        <a:t>Plus: Depreciation &amp; Amort</a:t>
                      </a:r>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dirty="0">
                        <a:solidFill>
                          <a:srgbClr val="000000"/>
                        </a:solidFill>
                        <a:effectLst/>
                        <a:latin typeface="Calibri" charset="0"/>
                      </a:endParaRPr>
                    </a:p>
                  </a:txBody>
                  <a:tcPr marL="3280" marR="3280" marT="3280" marB="0" anchor="b"/>
                </a:tc>
                <a:tc>
                  <a:txBody>
                    <a:bodyPr/>
                    <a:lstStyle/>
                    <a:p>
                      <a:pPr algn="r" fontAlgn="b"/>
                      <a:r>
                        <a:rPr lang="en-US" sz="900" u="none" strike="noStrike" dirty="0">
                          <a:effectLst/>
                        </a:rPr>
                        <a:t>155</a:t>
                      </a:r>
                      <a:endParaRPr lang="en-US" sz="900" b="0" i="0" u="none" strike="noStrike" dirty="0">
                        <a:solidFill>
                          <a:srgbClr val="000000"/>
                        </a:solidFill>
                        <a:effectLst/>
                        <a:latin typeface="Calibri" charset="0"/>
                      </a:endParaRPr>
                    </a:p>
                  </a:txBody>
                  <a:tcPr marL="3280" marR="3280" marT="3280" marB="0" anchor="b"/>
                </a:tc>
                <a:tc>
                  <a:txBody>
                    <a:bodyPr/>
                    <a:lstStyle/>
                    <a:p>
                      <a:pPr algn="r" fontAlgn="b"/>
                      <a:r>
                        <a:rPr lang="is-IS" sz="900" u="none" strike="noStrike">
                          <a:effectLst/>
                        </a:rPr>
                        <a:t>165</a:t>
                      </a:r>
                      <a:endParaRPr lang="is-IS" sz="900" b="0" i="0" u="none" strike="noStrike">
                        <a:solidFill>
                          <a:srgbClr val="000000"/>
                        </a:solidFill>
                        <a:effectLst/>
                        <a:latin typeface="Calibri" charset="0"/>
                      </a:endParaRPr>
                    </a:p>
                  </a:txBody>
                  <a:tcPr marL="3280" marR="3280" marT="3280" marB="0" anchor="b"/>
                </a:tc>
                <a:tc>
                  <a:txBody>
                    <a:bodyPr/>
                    <a:lstStyle/>
                    <a:p>
                      <a:pPr algn="r" fontAlgn="b"/>
                      <a:r>
                        <a:rPr lang="is-IS" sz="900" u="none" strike="noStrike">
                          <a:effectLst/>
                        </a:rPr>
                        <a:t>193</a:t>
                      </a:r>
                      <a:endParaRPr lang="is-IS" sz="900" b="0" i="0" u="none" strike="noStrike">
                        <a:solidFill>
                          <a:srgbClr val="000000"/>
                        </a:solidFill>
                        <a:effectLst/>
                        <a:latin typeface="Calibri" charset="0"/>
                      </a:endParaRPr>
                    </a:p>
                  </a:txBody>
                  <a:tcPr marL="3280" marR="3280" marT="3280" marB="0" anchor="b"/>
                </a:tc>
                <a:tc>
                  <a:txBody>
                    <a:bodyPr/>
                    <a:lstStyle/>
                    <a:p>
                      <a:pPr algn="r" fontAlgn="b"/>
                      <a:r>
                        <a:rPr lang="is-IS" sz="900" u="none" strike="noStrike">
                          <a:effectLst/>
                        </a:rPr>
                        <a:t>207</a:t>
                      </a:r>
                      <a:endParaRPr lang="is-IS"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225.5</a:t>
                      </a:r>
                      <a:endParaRPr lang="nb-NO"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235.9</a:t>
                      </a:r>
                      <a:endParaRPr lang="hr-HR"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247.7</a:t>
                      </a:r>
                      <a:endParaRPr lang="hr-HR"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257.6</a:t>
                      </a:r>
                      <a:endParaRPr lang="nb-NO"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265.3</a:t>
                      </a:r>
                      <a:endParaRPr lang="hr-HR"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extLst>
                  <a:ext uri="{0D108BD9-81ED-4DB2-BD59-A6C34878D82A}">
                    <a16:rowId xmlns:a16="http://schemas.microsoft.com/office/drawing/2014/main" val="10013"/>
                  </a:ext>
                </a:extLst>
              </a:tr>
              <a:tr h="157490">
                <a:tc>
                  <a:txBody>
                    <a:bodyPr/>
                    <a:lstStyle/>
                    <a:p>
                      <a:pPr algn="l" fontAlgn="b"/>
                      <a:r>
                        <a:rPr lang="en-US" sz="900" u="none" strike="noStrike">
                          <a:effectLst/>
                        </a:rPr>
                        <a:t>Less: Capital Expenditures</a:t>
                      </a:r>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114.4</a:t>
                      </a:r>
                      <a:endParaRPr lang="hr-HR" sz="900" b="0" i="0" u="none" strike="noStrike">
                        <a:solidFill>
                          <a:srgbClr val="000000"/>
                        </a:solidFill>
                        <a:effectLst/>
                        <a:latin typeface="Calibri" charset="0"/>
                      </a:endParaRPr>
                    </a:p>
                  </a:txBody>
                  <a:tcPr marL="3280" marR="3280" marT="3280" marB="0" anchor="b"/>
                </a:tc>
                <a:tc>
                  <a:txBody>
                    <a:bodyPr/>
                    <a:lstStyle/>
                    <a:p>
                      <a:pPr algn="r" fontAlgn="b"/>
                      <a:r>
                        <a:rPr lang="cs-CZ" sz="900" u="none" strike="noStrike">
                          <a:effectLst/>
                        </a:rPr>
                        <a:t>116</a:t>
                      </a:r>
                      <a:endParaRPr lang="cs-CZ" sz="900" b="0" i="0" u="none" strike="noStrike">
                        <a:solidFill>
                          <a:srgbClr val="000000"/>
                        </a:solidFill>
                        <a:effectLst/>
                        <a:latin typeface="Calibri" charset="0"/>
                      </a:endParaRPr>
                    </a:p>
                  </a:txBody>
                  <a:tcPr marL="3280" marR="3280" marT="3280" marB="0" anchor="b"/>
                </a:tc>
                <a:tc>
                  <a:txBody>
                    <a:bodyPr/>
                    <a:lstStyle/>
                    <a:p>
                      <a:pPr algn="r" fontAlgn="b"/>
                      <a:r>
                        <a:rPr lang="en-US" sz="900" u="none" strike="noStrike">
                          <a:effectLst/>
                        </a:rPr>
                        <a:t>144</a:t>
                      </a:r>
                      <a:endParaRPr lang="en-US"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155.3</a:t>
                      </a:r>
                      <a:endParaRPr lang="nb-NO"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166.9</a:t>
                      </a:r>
                      <a:endParaRPr lang="hr-HR"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176.9</a:t>
                      </a:r>
                      <a:endParaRPr lang="hr-HR"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185.8</a:t>
                      </a:r>
                      <a:endParaRPr lang="nb-NO"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193.2</a:t>
                      </a:r>
                      <a:endParaRPr lang="hr-HR" sz="900" b="0" i="0" u="none" strike="noStrike">
                        <a:solidFill>
                          <a:srgbClr val="000000"/>
                        </a:solidFill>
                        <a:effectLst/>
                        <a:latin typeface="Calibri" charset="0"/>
                      </a:endParaRPr>
                    </a:p>
                  </a:txBody>
                  <a:tcPr marL="3280" marR="3280" marT="3280" marB="0" anchor="b"/>
                </a:tc>
                <a:tc>
                  <a:txBody>
                    <a:bodyPr/>
                    <a:lstStyle/>
                    <a:p>
                      <a:pPr algn="r" fontAlgn="b"/>
                      <a:r>
                        <a:rPr lang="en-US" sz="900" u="none" strike="noStrike">
                          <a:effectLst/>
                        </a:rPr>
                        <a:t>199</a:t>
                      </a:r>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extLst>
                  <a:ext uri="{0D108BD9-81ED-4DB2-BD59-A6C34878D82A}">
                    <a16:rowId xmlns:a16="http://schemas.microsoft.com/office/drawing/2014/main" val="10014"/>
                  </a:ext>
                </a:extLst>
              </a:tr>
              <a:tr h="157490">
                <a:tc>
                  <a:txBody>
                    <a:bodyPr/>
                    <a:lstStyle/>
                    <a:p>
                      <a:pPr algn="l" fontAlgn="b"/>
                      <a:r>
                        <a:rPr lang="en-US" sz="900" u="none" strike="noStrike">
                          <a:effectLst/>
                        </a:rPr>
                        <a:t>Less: Change in NWC</a:t>
                      </a:r>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r" fontAlgn="b"/>
                      <a:r>
                        <a:rPr lang="en-US" sz="900" u="none" strike="noStrike">
                          <a:effectLst/>
                        </a:rPr>
                        <a:t>40</a:t>
                      </a:r>
                      <a:endParaRPr lang="en-US"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47.6</a:t>
                      </a:r>
                      <a:endParaRPr lang="nb-NO" sz="900" b="0" i="0" u="none" strike="noStrike">
                        <a:solidFill>
                          <a:srgbClr val="000000"/>
                        </a:solidFill>
                        <a:effectLst/>
                        <a:latin typeface="Calibri" charset="0"/>
                      </a:endParaRPr>
                    </a:p>
                  </a:txBody>
                  <a:tcPr marL="3280" marR="3280" marT="3280" marB="0" anchor="b"/>
                </a:tc>
                <a:tc>
                  <a:txBody>
                    <a:bodyPr/>
                    <a:lstStyle/>
                    <a:p>
                      <a:pPr algn="r" fontAlgn="b"/>
                      <a:r>
                        <a:rPr lang="en-US" sz="900" u="none" strike="noStrike">
                          <a:effectLst/>
                        </a:rPr>
                        <a:t>41</a:t>
                      </a:r>
                      <a:endParaRPr lang="en-US"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36.2</a:t>
                      </a:r>
                      <a:endParaRPr lang="hr-HR"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30.4</a:t>
                      </a:r>
                      <a:endParaRPr lang="nb-NO"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23.7</a:t>
                      </a:r>
                      <a:endParaRPr lang="hr-HR"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extLst>
                  <a:ext uri="{0D108BD9-81ED-4DB2-BD59-A6C34878D82A}">
                    <a16:rowId xmlns:a16="http://schemas.microsoft.com/office/drawing/2014/main" val="10015"/>
                  </a:ext>
                </a:extLst>
              </a:tr>
              <a:tr h="157490">
                <a:tc>
                  <a:txBody>
                    <a:bodyPr/>
                    <a:lstStyle/>
                    <a:p>
                      <a:pPr algn="l" fontAlgn="b"/>
                      <a:r>
                        <a:rPr lang="en-US" sz="900" u="none" strike="noStrike">
                          <a:effectLst/>
                        </a:rPr>
                        <a:t>FCF</a:t>
                      </a:r>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348.4</a:t>
                      </a:r>
                      <a:endParaRPr lang="hr-HR"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371.0</a:t>
                      </a:r>
                      <a:endParaRPr lang="nb-NO"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401.7</a:t>
                      </a:r>
                      <a:endParaRPr lang="nb-NO"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428.5</a:t>
                      </a:r>
                      <a:endParaRPr lang="hr-HR"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453.0</a:t>
                      </a:r>
                      <a:endParaRPr lang="hr-HR"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474.1</a:t>
                      </a:r>
                      <a:endParaRPr lang="hr-HR"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483.6</a:t>
                      </a:r>
                      <a:endParaRPr lang="hr-HR" sz="900" b="0" i="0" u="none" strike="noStrike">
                        <a:solidFill>
                          <a:srgbClr val="000000"/>
                        </a:solidFill>
                        <a:effectLst/>
                        <a:latin typeface="Calibri" charset="0"/>
                      </a:endParaRPr>
                    </a:p>
                  </a:txBody>
                  <a:tcPr marL="3280" marR="3280" marT="3280" marB="0" anchor="b"/>
                </a:tc>
                <a:extLst>
                  <a:ext uri="{0D108BD9-81ED-4DB2-BD59-A6C34878D82A}">
                    <a16:rowId xmlns:a16="http://schemas.microsoft.com/office/drawing/2014/main" val="10016"/>
                  </a:ext>
                </a:extLst>
              </a:tr>
              <a:tr h="157490">
                <a:tc>
                  <a:txBody>
                    <a:bodyPr/>
                    <a:lstStyle/>
                    <a:p>
                      <a:pPr algn="l" fontAlgn="b"/>
                      <a:r>
                        <a:rPr lang="en-US" sz="900" u="none" strike="noStrike">
                          <a:effectLst/>
                        </a:rPr>
                        <a:t>WACC</a:t>
                      </a:r>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6.075%</a:t>
                      </a:r>
                      <a:endParaRPr lang="mr-IN"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6.075%</a:t>
                      </a:r>
                      <a:endParaRPr lang="mr-IN"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6.075%</a:t>
                      </a:r>
                      <a:endParaRPr lang="mr-IN"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6.075%</a:t>
                      </a:r>
                      <a:endParaRPr lang="mr-IN"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6.075%</a:t>
                      </a:r>
                      <a:endParaRPr lang="mr-IN"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6.075%</a:t>
                      </a:r>
                      <a:endParaRPr lang="mr-IN"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7.560%</a:t>
                      </a:r>
                      <a:endParaRPr lang="mr-IN" sz="900" b="0" i="0" u="none" strike="noStrike">
                        <a:solidFill>
                          <a:srgbClr val="000000"/>
                        </a:solidFill>
                        <a:effectLst/>
                        <a:latin typeface="Calibri" charset="0"/>
                      </a:endParaRPr>
                    </a:p>
                  </a:txBody>
                  <a:tcPr marL="3280" marR="3280" marT="3280" marB="0" anchor="b"/>
                </a:tc>
                <a:extLst>
                  <a:ext uri="{0D108BD9-81ED-4DB2-BD59-A6C34878D82A}">
                    <a16:rowId xmlns:a16="http://schemas.microsoft.com/office/drawing/2014/main" val="10017"/>
                  </a:ext>
                </a:extLst>
              </a:tr>
              <a:tr h="157490">
                <a:tc>
                  <a:txBody>
                    <a:bodyPr/>
                    <a:lstStyle/>
                    <a:p>
                      <a:pPr algn="l" fontAlgn="b"/>
                      <a:r>
                        <a:rPr lang="en-US" sz="900" u="none" strike="noStrike">
                          <a:effectLst/>
                        </a:rPr>
                        <a:t>L-T Growth rate</a:t>
                      </a:r>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2.0%</a:t>
                      </a:r>
                      <a:endParaRPr lang="mr-IN" sz="900" b="0" i="0" u="none" strike="noStrike">
                        <a:solidFill>
                          <a:srgbClr val="000000"/>
                        </a:solidFill>
                        <a:effectLst/>
                        <a:latin typeface="Calibri" charset="0"/>
                      </a:endParaRPr>
                    </a:p>
                  </a:txBody>
                  <a:tcPr marL="3280" marR="3280" marT="3280" marB="0" anchor="b"/>
                </a:tc>
                <a:extLst>
                  <a:ext uri="{0D108BD9-81ED-4DB2-BD59-A6C34878D82A}">
                    <a16:rowId xmlns:a16="http://schemas.microsoft.com/office/drawing/2014/main" val="10018"/>
                  </a:ext>
                </a:extLst>
              </a:tr>
              <a:tr h="157490">
                <a:tc>
                  <a:txBody>
                    <a:bodyPr/>
                    <a:lstStyle/>
                    <a:p>
                      <a:pPr algn="l" fontAlgn="b"/>
                      <a:r>
                        <a:rPr lang="en-US" sz="900" u="none" strike="noStrike">
                          <a:effectLst/>
                        </a:rPr>
                        <a:t>Terminal Value-Perpetuiry</a:t>
                      </a:r>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8698.1</a:t>
                      </a:r>
                      <a:endParaRPr lang="hr-HR" sz="900" b="0" i="0" u="none" strike="noStrike">
                        <a:solidFill>
                          <a:srgbClr val="000000"/>
                        </a:solidFill>
                        <a:effectLst/>
                        <a:latin typeface="Calibri" charset="0"/>
                      </a:endParaRPr>
                    </a:p>
                  </a:txBody>
                  <a:tcPr marL="3280" marR="3280" marT="3280" marB="0" anchor="b"/>
                </a:tc>
                <a:extLst>
                  <a:ext uri="{0D108BD9-81ED-4DB2-BD59-A6C34878D82A}">
                    <a16:rowId xmlns:a16="http://schemas.microsoft.com/office/drawing/2014/main" val="10019"/>
                  </a:ext>
                </a:extLst>
              </a:tr>
              <a:tr h="157490">
                <a:tc>
                  <a:txBody>
                    <a:bodyPr/>
                    <a:lstStyle/>
                    <a:p>
                      <a:pPr algn="l" fontAlgn="b"/>
                      <a:r>
                        <a:rPr lang="en-US" sz="900" u="none" strike="noStrike">
                          <a:effectLst/>
                        </a:rPr>
                        <a:t>Exit Multiple</a:t>
                      </a:r>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8.8</a:t>
                      </a:r>
                      <a:endParaRPr lang="hr-HR" sz="900" b="0" i="0" u="none" strike="noStrike">
                        <a:solidFill>
                          <a:srgbClr val="000000"/>
                        </a:solidFill>
                        <a:effectLst/>
                        <a:latin typeface="Calibri" charset="0"/>
                      </a:endParaRPr>
                    </a:p>
                  </a:txBody>
                  <a:tcPr marL="3280" marR="3280" marT="3280" marB="0" anchor="b"/>
                </a:tc>
                <a:extLst>
                  <a:ext uri="{0D108BD9-81ED-4DB2-BD59-A6C34878D82A}">
                    <a16:rowId xmlns:a16="http://schemas.microsoft.com/office/drawing/2014/main" val="10020"/>
                  </a:ext>
                </a:extLst>
              </a:tr>
              <a:tr h="157490">
                <a:tc>
                  <a:txBody>
                    <a:bodyPr/>
                    <a:lstStyle/>
                    <a:p>
                      <a:pPr algn="l" fontAlgn="b"/>
                      <a:r>
                        <a:rPr lang="en-US" sz="900" u="none" strike="noStrike">
                          <a:effectLst/>
                        </a:rPr>
                        <a:t>Terminal Value-Multiple</a:t>
                      </a:r>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8340.5</a:t>
                      </a:r>
                      <a:endParaRPr lang="nb-NO" sz="900" b="0" i="0" u="none" strike="noStrike">
                        <a:solidFill>
                          <a:srgbClr val="000000"/>
                        </a:solidFill>
                        <a:effectLst/>
                        <a:latin typeface="Calibri" charset="0"/>
                      </a:endParaRPr>
                    </a:p>
                  </a:txBody>
                  <a:tcPr marL="3280" marR="3280" marT="3280" marB="0" anchor="b"/>
                </a:tc>
                <a:extLst>
                  <a:ext uri="{0D108BD9-81ED-4DB2-BD59-A6C34878D82A}">
                    <a16:rowId xmlns:a16="http://schemas.microsoft.com/office/drawing/2014/main" val="10021"/>
                  </a:ext>
                </a:extLst>
              </a:tr>
              <a:tr h="157490">
                <a:tc>
                  <a:txBody>
                    <a:bodyPr/>
                    <a:lstStyle/>
                    <a:p>
                      <a:pPr algn="l" fontAlgn="b"/>
                      <a:r>
                        <a:rPr lang="en-US" sz="900" u="none" strike="noStrike">
                          <a:effectLst/>
                        </a:rPr>
                        <a:t>Discount Period</a:t>
                      </a:r>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0.125</a:t>
                      </a:r>
                      <a:endParaRPr lang="nb-NO"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0.75</a:t>
                      </a:r>
                      <a:endParaRPr lang="nb-NO"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1.75</a:t>
                      </a:r>
                      <a:endParaRPr lang="nb-NO"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2.75</a:t>
                      </a:r>
                      <a:endParaRPr lang="hr-HR"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3.75</a:t>
                      </a:r>
                      <a:endParaRPr lang="hr-HR"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4.75</a:t>
                      </a:r>
                      <a:endParaRPr lang="hr-HR"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5.25</a:t>
                      </a:r>
                      <a:endParaRPr lang="nb-NO" sz="900" b="0" i="0" u="none" strike="noStrike">
                        <a:solidFill>
                          <a:srgbClr val="000000"/>
                        </a:solidFill>
                        <a:effectLst/>
                        <a:latin typeface="Calibri" charset="0"/>
                      </a:endParaRPr>
                    </a:p>
                  </a:txBody>
                  <a:tcPr marL="3280" marR="3280" marT="3280" marB="0" anchor="b"/>
                </a:tc>
                <a:extLst>
                  <a:ext uri="{0D108BD9-81ED-4DB2-BD59-A6C34878D82A}">
                    <a16:rowId xmlns:a16="http://schemas.microsoft.com/office/drawing/2014/main" val="10022"/>
                  </a:ext>
                </a:extLst>
              </a:tr>
              <a:tr h="157490">
                <a:tc>
                  <a:txBody>
                    <a:bodyPr/>
                    <a:lstStyle/>
                    <a:p>
                      <a:pPr algn="l" fontAlgn="b"/>
                      <a:r>
                        <a:rPr lang="en-US" sz="900" u="none" strike="noStrike">
                          <a:effectLst/>
                        </a:rPr>
                        <a:t>PV-Perpetuiry</a:t>
                      </a:r>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86.5</a:t>
                      </a:r>
                      <a:endParaRPr lang="hr-HR"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355.0</a:t>
                      </a:r>
                      <a:endParaRPr lang="nb-NO"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362.3</a:t>
                      </a:r>
                      <a:endParaRPr lang="hr-HR"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364.4</a:t>
                      </a:r>
                      <a:endParaRPr lang="hr-HR" sz="900" b="0" i="0" u="none" strike="noStrike">
                        <a:solidFill>
                          <a:srgbClr val="000000"/>
                        </a:solidFill>
                        <a:effectLst/>
                        <a:latin typeface="Calibri" charset="0"/>
                      </a:endParaRPr>
                    </a:p>
                  </a:txBody>
                  <a:tcPr marL="3280" marR="3280" marT="3280" marB="0" anchor="b"/>
                </a:tc>
                <a:tc>
                  <a:txBody>
                    <a:bodyPr/>
                    <a:lstStyle/>
                    <a:p>
                      <a:pPr algn="r" fontAlgn="b"/>
                      <a:r>
                        <a:rPr lang="is-IS" sz="900" u="none" strike="noStrike">
                          <a:effectLst/>
                        </a:rPr>
                        <a:t>363.1</a:t>
                      </a:r>
                      <a:endParaRPr lang="is-IS"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358.3</a:t>
                      </a:r>
                      <a:endParaRPr lang="hr-HR"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6382.0</a:t>
                      </a:r>
                      <a:endParaRPr lang="hr-HR" sz="900" b="0" i="0" u="none" strike="noStrike">
                        <a:solidFill>
                          <a:srgbClr val="000000"/>
                        </a:solidFill>
                        <a:effectLst/>
                        <a:latin typeface="Calibri" charset="0"/>
                      </a:endParaRPr>
                    </a:p>
                  </a:txBody>
                  <a:tcPr marL="3280" marR="3280" marT="3280" marB="0" anchor="b"/>
                </a:tc>
                <a:extLst>
                  <a:ext uri="{0D108BD9-81ED-4DB2-BD59-A6C34878D82A}">
                    <a16:rowId xmlns:a16="http://schemas.microsoft.com/office/drawing/2014/main" val="10023"/>
                  </a:ext>
                </a:extLst>
              </a:tr>
              <a:tr h="157490">
                <a:tc>
                  <a:txBody>
                    <a:bodyPr/>
                    <a:lstStyle/>
                    <a:p>
                      <a:pPr algn="l" fontAlgn="b"/>
                      <a:r>
                        <a:rPr lang="en-US" sz="900" u="none" strike="noStrike">
                          <a:effectLst/>
                        </a:rPr>
                        <a:t>PV-Multiple</a:t>
                      </a:r>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86.5</a:t>
                      </a:r>
                      <a:endParaRPr lang="hr-HR"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355.0</a:t>
                      </a:r>
                      <a:endParaRPr lang="nb-NO"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362.3</a:t>
                      </a:r>
                      <a:endParaRPr lang="hr-HR"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364.4</a:t>
                      </a:r>
                      <a:endParaRPr lang="hr-HR" sz="900" b="0" i="0" u="none" strike="noStrike">
                        <a:solidFill>
                          <a:srgbClr val="000000"/>
                        </a:solidFill>
                        <a:effectLst/>
                        <a:latin typeface="Calibri" charset="0"/>
                      </a:endParaRPr>
                    </a:p>
                  </a:txBody>
                  <a:tcPr marL="3280" marR="3280" marT="3280" marB="0" anchor="b"/>
                </a:tc>
                <a:tc>
                  <a:txBody>
                    <a:bodyPr/>
                    <a:lstStyle/>
                    <a:p>
                      <a:pPr algn="r" fontAlgn="b"/>
                      <a:r>
                        <a:rPr lang="is-IS" sz="900" u="none" strike="noStrike">
                          <a:effectLst/>
                        </a:rPr>
                        <a:t>363.1</a:t>
                      </a:r>
                      <a:endParaRPr lang="is-IS"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358.3</a:t>
                      </a:r>
                      <a:endParaRPr lang="hr-HR"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6119.6</a:t>
                      </a:r>
                      <a:endParaRPr lang="hr-HR" sz="900" b="0" i="0" u="none" strike="noStrike">
                        <a:solidFill>
                          <a:srgbClr val="000000"/>
                        </a:solidFill>
                        <a:effectLst/>
                        <a:latin typeface="Calibri" charset="0"/>
                      </a:endParaRPr>
                    </a:p>
                  </a:txBody>
                  <a:tcPr marL="3280" marR="3280" marT="3280" marB="0" anchor="b"/>
                </a:tc>
                <a:extLst>
                  <a:ext uri="{0D108BD9-81ED-4DB2-BD59-A6C34878D82A}">
                    <a16:rowId xmlns:a16="http://schemas.microsoft.com/office/drawing/2014/main" val="10024"/>
                  </a:ext>
                </a:extLst>
              </a:tr>
              <a:tr h="157490">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extLst>
                  <a:ext uri="{0D108BD9-81ED-4DB2-BD59-A6C34878D82A}">
                    <a16:rowId xmlns:a16="http://schemas.microsoft.com/office/drawing/2014/main" val="10025"/>
                  </a:ext>
                </a:extLst>
              </a:tr>
              <a:tr h="157490">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extLst>
                  <a:ext uri="{0D108BD9-81ED-4DB2-BD59-A6C34878D82A}">
                    <a16:rowId xmlns:a16="http://schemas.microsoft.com/office/drawing/2014/main" val="10026"/>
                  </a:ext>
                </a:extLst>
              </a:tr>
              <a:tr h="279352">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r>
                        <a:rPr lang="en-US" sz="900" u="none" strike="noStrike">
                          <a:effectLst/>
                        </a:rPr>
                        <a:t>Projection Period</a:t>
                      </a:r>
                      <a:endParaRPr lang="en-US" sz="900" b="0" i="0" u="none" strike="noStrike">
                        <a:solidFill>
                          <a:srgbClr val="000000"/>
                        </a:solidFill>
                        <a:effectLst/>
                        <a:latin typeface="Calibri" charset="0"/>
                      </a:endParaRPr>
                    </a:p>
                  </a:txBody>
                  <a:tcPr marL="3280" marR="3280" marT="3280" marB="0" anchor="b"/>
                </a:tc>
                <a:tc>
                  <a:txBody>
                    <a:bodyPr/>
                    <a:lstStyle/>
                    <a:p>
                      <a:pPr algn="ctr" fontAlgn="b"/>
                      <a:r>
                        <a:rPr lang="en-US" sz="900" u="none" strike="noStrike">
                          <a:effectLst/>
                        </a:rPr>
                        <a:t>Steady State</a:t>
                      </a:r>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ctr" fontAlgn="b"/>
                      <a:r>
                        <a:rPr lang="sk-SK" sz="900" u="none" strike="noStrike">
                          <a:effectLst/>
                        </a:rPr>
                        <a:t> </a:t>
                      </a:r>
                      <a:endParaRPr lang="sk-SK" sz="900" b="0" i="0" u="none" strike="noStrike">
                        <a:solidFill>
                          <a:srgbClr val="000000"/>
                        </a:solidFill>
                        <a:effectLst/>
                        <a:latin typeface="Calibri" charset="0"/>
                      </a:endParaRPr>
                    </a:p>
                  </a:txBody>
                  <a:tcPr marL="3280" marR="3280" marT="3280" marB="0" anchor="b"/>
                </a:tc>
                <a:tc>
                  <a:txBody>
                    <a:bodyPr/>
                    <a:lstStyle/>
                    <a:p>
                      <a:pPr algn="ctr" fontAlgn="b"/>
                      <a:r>
                        <a:rPr lang="en-US" sz="900" u="none" strike="noStrike">
                          <a:effectLst/>
                        </a:rPr>
                        <a:t>Perpetuity</a:t>
                      </a:r>
                      <a:endParaRPr lang="en-US" sz="900" b="0" i="0" u="none" strike="noStrike">
                        <a:solidFill>
                          <a:srgbClr val="000000"/>
                        </a:solidFill>
                        <a:effectLst/>
                        <a:latin typeface="Calibri" charset="0"/>
                      </a:endParaRPr>
                    </a:p>
                  </a:txBody>
                  <a:tcPr marL="3280" marR="3280" marT="3280" marB="0" anchor="b"/>
                </a:tc>
                <a:tc>
                  <a:txBody>
                    <a:bodyPr/>
                    <a:lstStyle/>
                    <a:p>
                      <a:pPr algn="l" fontAlgn="b"/>
                      <a:r>
                        <a:rPr lang="en-US" sz="900" u="none" strike="noStrike">
                          <a:effectLst/>
                        </a:rPr>
                        <a:t>Multiple</a:t>
                      </a:r>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gridSpan="4">
                  <a:txBody>
                    <a:bodyPr/>
                    <a:lstStyle/>
                    <a:p>
                      <a:pPr algn="ctr" fontAlgn="b"/>
                      <a:r>
                        <a:rPr lang="en-US" sz="900" u="none" strike="noStrike">
                          <a:effectLst/>
                        </a:rPr>
                        <a:t>Share Value</a:t>
                      </a:r>
                      <a:endParaRPr lang="en-US" sz="900" b="0" i="0" u="none" strike="noStrike">
                        <a:solidFill>
                          <a:srgbClr val="000000"/>
                        </a:solidFill>
                        <a:effectLst/>
                        <a:latin typeface="Calibri" charset="0"/>
                      </a:endParaRPr>
                    </a:p>
                  </a:txBody>
                  <a:tcPr marL="3280" marR="3280" marT="3280"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27"/>
                  </a:ext>
                </a:extLst>
              </a:tr>
              <a:tr h="279352">
                <a:tc>
                  <a:txBody>
                    <a:bodyPr/>
                    <a:lstStyle/>
                    <a:p>
                      <a:pPr algn="l" fontAlgn="b"/>
                      <a:r>
                        <a:rPr lang="en-US" sz="900" u="none" strike="noStrike">
                          <a:effectLst/>
                        </a:rPr>
                        <a:t>Beta</a:t>
                      </a:r>
                      <a:endParaRPr lang="en-US"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1.2</a:t>
                      </a:r>
                      <a:endParaRPr lang="nb-NO" sz="900" b="0" i="0" u="none" strike="noStrike">
                        <a:solidFill>
                          <a:srgbClr val="000000"/>
                        </a:solidFill>
                        <a:effectLst/>
                        <a:latin typeface="Calibri" charset="0"/>
                      </a:endParaRPr>
                    </a:p>
                  </a:txBody>
                  <a:tcPr marL="3280" marR="3280" marT="3280" marB="0" anchor="b"/>
                </a:tc>
                <a:tc>
                  <a:txBody>
                    <a:bodyPr/>
                    <a:lstStyle/>
                    <a:p>
                      <a:pPr algn="r" fontAlgn="b"/>
                      <a:r>
                        <a:rPr lang="en-US" sz="900" u="none" strike="noStrike">
                          <a:effectLst/>
                        </a:rPr>
                        <a:t>1</a:t>
                      </a:r>
                      <a:endParaRPr lang="en-US" sz="900" b="0" i="0" u="none" strike="noStrike">
                        <a:solidFill>
                          <a:srgbClr val="000000"/>
                        </a:solidFill>
                        <a:effectLst/>
                        <a:latin typeface="Calibri" charset="0"/>
                      </a:endParaRPr>
                    </a:p>
                  </a:txBody>
                  <a:tcPr marL="3280" marR="3280" marT="3280" marB="0" anchor="b"/>
                </a:tc>
                <a:tc>
                  <a:txBody>
                    <a:bodyPr/>
                    <a:lstStyle/>
                    <a:p>
                      <a:pPr algn="ctr" fontAlgn="b"/>
                      <a:endParaRPr lang="en-US" sz="900" b="0" i="0" u="none" strike="noStrike">
                        <a:solidFill>
                          <a:srgbClr val="000000"/>
                        </a:solidFill>
                        <a:effectLst/>
                        <a:latin typeface="Calibri" charset="0"/>
                      </a:endParaRPr>
                    </a:p>
                  </a:txBody>
                  <a:tcPr marL="3280" marR="3280" marT="3280" marB="0" anchor="b"/>
                </a:tc>
                <a:tc>
                  <a:txBody>
                    <a:bodyPr/>
                    <a:lstStyle/>
                    <a:p>
                      <a:pPr algn="l" fontAlgn="b"/>
                      <a:r>
                        <a:rPr lang="en-US" sz="900" u="none" strike="noStrike">
                          <a:effectLst/>
                        </a:rPr>
                        <a:t>Enterprise Value</a:t>
                      </a:r>
                      <a:endParaRPr lang="en-US"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8271.5</a:t>
                      </a:r>
                      <a:endParaRPr lang="nb-NO" sz="900" b="0" i="0" u="none" strike="noStrike">
                        <a:solidFill>
                          <a:srgbClr val="000000"/>
                        </a:solidFill>
                        <a:effectLst/>
                        <a:latin typeface="Calibri" charset="0"/>
                      </a:endParaRPr>
                    </a:p>
                  </a:txBody>
                  <a:tcPr marL="3280" marR="3280" marT="3280" marB="0" anchor="b"/>
                </a:tc>
                <a:tc>
                  <a:txBody>
                    <a:bodyPr/>
                    <a:lstStyle/>
                    <a:p>
                      <a:pPr algn="r" fontAlgn="b"/>
                      <a:r>
                        <a:rPr lang="is-IS" sz="900" u="none" strike="noStrike">
                          <a:effectLst/>
                        </a:rPr>
                        <a:t>8009.0</a:t>
                      </a:r>
                      <a:endParaRPr lang="is-I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r>
                        <a:rPr lang="en-US" sz="900" u="none" strike="noStrike">
                          <a:effectLst/>
                        </a:rPr>
                        <a:t>Exit Multiple</a:t>
                      </a:r>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extLst>
                  <a:ext uri="{0D108BD9-81ED-4DB2-BD59-A6C34878D82A}">
                    <a16:rowId xmlns:a16="http://schemas.microsoft.com/office/drawing/2014/main" val="10028"/>
                  </a:ext>
                </a:extLst>
              </a:tr>
              <a:tr h="279352">
                <a:tc>
                  <a:txBody>
                    <a:bodyPr/>
                    <a:lstStyle/>
                    <a:p>
                      <a:pPr algn="l" fontAlgn="b"/>
                      <a:r>
                        <a:rPr lang="en-US" sz="900" u="none" strike="noStrike">
                          <a:effectLst/>
                        </a:rPr>
                        <a:t>Market Risk Premium</a:t>
                      </a:r>
                      <a:endParaRPr lang="en-US"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4.5%</a:t>
                      </a:r>
                      <a:endParaRPr lang="mr-IN"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6%</a:t>
                      </a:r>
                      <a:endParaRPr lang="mr-IN"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r>
                        <a:rPr lang="en-US" sz="900" u="none" strike="noStrike">
                          <a:effectLst/>
                        </a:rPr>
                        <a:t>Less: MV of Debt</a:t>
                      </a:r>
                      <a:endParaRPr lang="en-US" sz="900" b="0" i="0" u="none" strike="noStrike">
                        <a:solidFill>
                          <a:srgbClr val="000000"/>
                        </a:solidFill>
                        <a:effectLst/>
                        <a:latin typeface="Calibri" charset="0"/>
                      </a:endParaRPr>
                    </a:p>
                  </a:txBody>
                  <a:tcPr marL="3280" marR="3280" marT="3280" marB="0" anchor="b"/>
                </a:tc>
                <a:tc>
                  <a:txBody>
                    <a:bodyPr/>
                    <a:lstStyle/>
                    <a:p>
                      <a:pPr algn="r" fontAlgn="b"/>
                      <a:r>
                        <a:rPr lang="is-IS" sz="900" u="none" strike="noStrike">
                          <a:effectLst/>
                        </a:rPr>
                        <a:t>1500</a:t>
                      </a:r>
                      <a:endParaRPr lang="is-IS" sz="900" b="0" i="0" u="none" strike="noStrike">
                        <a:solidFill>
                          <a:srgbClr val="000000"/>
                        </a:solidFill>
                        <a:effectLst/>
                        <a:latin typeface="Calibri" charset="0"/>
                      </a:endParaRPr>
                    </a:p>
                  </a:txBody>
                  <a:tcPr marL="3280" marR="3280" marT="3280" marB="0" anchor="b"/>
                </a:tc>
                <a:tc>
                  <a:txBody>
                    <a:bodyPr/>
                    <a:lstStyle/>
                    <a:p>
                      <a:pPr algn="r" fontAlgn="b"/>
                      <a:r>
                        <a:rPr lang="is-IS" sz="900" u="none" strike="noStrike">
                          <a:effectLst/>
                        </a:rPr>
                        <a:t>1500</a:t>
                      </a:r>
                      <a:endParaRPr lang="is-I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r" fontAlgn="b"/>
                      <a:r>
                        <a:rPr lang="en-US" sz="900" u="none" strike="noStrike">
                          <a:effectLst/>
                        </a:rPr>
                        <a:t>WACC-Projection</a:t>
                      </a:r>
                      <a:endParaRPr lang="en-US" sz="900" b="0" i="0" u="none" strike="noStrike">
                        <a:solidFill>
                          <a:srgbClr val="000000"/>
                        </a:solidFill>
                        <a:effectLst/>
                        <a:latin typeface="Calibri" charset="0"/>
                      </a:endParaRPr>
                    </a:p>
                  </a:txBody>
                  <a:tcPr marL="3280" marR="3280" marT="3280" marB="0" anchor="b"/>
                </a:tc>
                <a:tc>
                  <a:txBody>
                    <a:bodyPr/>
                    <a:lstStyle/>
                    <a:p>
                      <a:pPr algn="ctr" fontAlgn="b"/>
                      <a:r>
                        <a:rPr lang="hr-HR" sz="900" u="none" strike="noStrike">
                          <a:effectLst/>
                        </a:rPr>
                        <a:t>8.4</a:t>
                      </a:r>
                      <a:endParaRPr lang="hr-HR" sz="900" b="0" i="0" u="none" strike="noStrike">
                        <a:solidFill>
                          <a:srgbClr val="000000"/>
                        </a:solidFill>
                        <a:effectLst/>
                        <a:latin typeface="Calibri" charset="0"/>
                      </a:endParaRPr>
                    </a:p>
                  </a:txBody>
                  <a:tcPr marL="3280" marR="3280" marT="3280" marB="0" anchor="b"/>
                </a:tc>
                <a:tc>
                  <a:txBody>
                    <a:bodyPr/>
                    <a:lstStyle/>
                    <a:p>
                      <a:pPr algn="ctr" fontAlgn="b"/>
                      <a:r>
                        <a:rPr lang="hr-HR" sz="900" u="none" strike="noStrike">
                          <a:effectLst/>
                        </a:rPr>
                        <a:t>8.8</a:t>
                      </a:r>
                      <a:endParaRPr lang="hr-HR" sz="900" b="0" i="0" u="none" strike="noStrike">
                        <a:solidFill>
                          <a:srgbClr val="000000"/>
                        </a:solidFill>
                        <a:effectLst/>
                        <a:latin typeface="Calibri" charset="0"/>
                      </a:endParaRPr>
                    </a:p>
                  </a:txBody>
                  <a:tcPr marL="3280" marR="3280" marT="3280" marB="0" anchor="b"/>
                </a:tc>
                <a:tc>
                  <a:txBody>
                    <a:bodyPr/>
                    <a:lstStyle/>
                    <a:p>
                      <a:pPr algn="ctr" fontAlgn="b"/>
                      <a:r>
                        <a:rPr lang="hr-HR" sz="900" u="none" strike="noStrike">
                          <a:effectLst/>
                        </a:rPr>
                        <a:t>9.2</a:t>
                      </a:r>
                      <a:endParaRPr lang="hr-HR" sz="900" b="0" i="0" u="none" strike="noStrike">
                        <a:solidFill>
                          <a:srgbClr val="000000"/>
                        </a:solidFill>
                        <a:effectLst/>
                        <a:latin typeface="Calibri" charset="0"/>
                      </a:endParaRPr>
                    </a:p>
                  </a:txBody>
                  <a:tcPr marL="3280" marR="3280" marT="3280" marB="0" anchor="b"/>
                </a:tc>
                <a:extLst>
                  <a:ext uri="{0D108BD9-81ED-4DB2-BD59-A6C34878D82A}">
                    <a16:rowId xmlns:a16="http://schemas.microsoft.com/office/drawing/2014/main" val="10029"/>
                  </a:ext>
                </a:extLst>
              </a:tr>
              <a:tr h="157490">
                <a:tc>
                  <a:txBody>
                    <a:bodyPr/>
                    <a:lstStyle/>
                    <a:p>
                      <a:pPr algn="l" fontAlgn="b"/>
                      <a:r>
                        <a:rPr lang="en-US" sz="900" u="none" strike="noStrike">
                          <a:effectLst/>
                        </a:rPr>
                        <a:t>Risk-Free Rate</a:t>
                      </a:r>
                      <a:endParaRPr lang="en-US"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3.5%</a:t>
                      </a:r>
                      <a:endParaRPr lang="mr-IN"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4.5%</a:t>
                      </a:r>
                      <a:endParaRPr lang="mr-IN" sz="900" b="0" i="0" u="none" strike="noStrike">
                        <a:solidFill>
                          <a:srgbClr val="000000"/>
                        </a:solidFill>
                        <a:effectLst/>
                        <a:latin typeface="Calibri" charset="0"/>
                      </a:endParaRPr>
                    </a:p>
                  </a:txBody>
                  <a:tcPr marL="3280" marR="3280" marT="3280" marB="0" anchor="b"/>
                </a:tc>
                <a:tc>
                  <a:txBody>
                    <a:bodyPr/>
                    <a:lstStyle/>
                    <a:p>
                      <a:pPr algn="ctr" fontAlgn="b"/>
                      <a:endParaRPr lang="en-US" sz="900" b="0" i="0" u="none" strike="noStrike">
                        <a:solidFill>
                          <a:srgbClr val="000000"/>
                        </a:solidFill>
                        <a:effectLst/>
                        <a:latin typeface="Calibri" charset="0"/>
                      </a:endParaRPr>
                    </a:p>
                  </a:txBody>
                  <a:tcPr marL="3280" marR="3280" marT="3280" marB="0" anchor="b"/>
                </a:tc>
                <a:tc>
                  <a:txBody>
                    <a:bodyPr/>
                    <a:lstStyle/>
                    <a:p>
                      <a:pPr algn="l" fontAlgn="b"/>
                      <a:r>
                        <a:rPr lang="en-US" sz="900" u="none" strike="noStrike">
                          <a:effectLst/>
                        </a:rPr>
                        <a:t>Plus: Cash</a:t>
                      </a:r>
                      <a:endParaRPr lang="en-US" sz="900" b="0" i="0" u="none" strike="noStrike">
                        <a:solidFill>
                          <a:srgbClr val="000000"/>
                        </a:solidFill>
                        <a:effectLst/>
                        <a:latin typeface="Calibri" charset="0"/>
                      </a:endParaRPr>
                    </a:p>
                  </a:txBody>
                  <a:tcPr marL="3280" marR="3280" marT="3280" marB="0" anchor="b"/>
                </a:tc>
                <a:tc>
                  <a:txBody>
                    <a:bodyPr/>
                    <a:lstStyle/>
                    <a:p>
                      <a:pPr algn="r" fontAlgn="b"/>
                      <a:r>
                        <a:rPr lang="is-IS" sz="900" u="none" strike="noStrike">
                          <a:effectLst/>
                        </a:rPr>
                        <a:t>250</a:t>
                      </a:r>
                      <a:endParaRPr lang="is-IS" sz="900" b="0" i="0" u="none" strike="noStrike">
                        <a:solidFill>
                          <a:srgbClr val="000000"/>
                        </a:solidFill>
                        <a:effectLst/>
                        <a:latin typeface="Calibri" charset="0"/>
                      </a:endParaRPr>
                    </a:p>
                  </a:txBody>
                  <a:tcPr marL="3280" marR="3280" marT="3280" marB="0" anchor="b"/>
                </a:tc>
                <a:tc>
                  <a:txBody>
                    <a:bodyPr/>
                    <a:lstStyle/>
                    <a:p>
                      <a:pPr algn="r" fontAlgn="b"/>
                      <a:r>
                        <a:rPr lang="is-IS" sz="900" u="none" strike="noStrike">
                          <a:effectLst/>
                        </a:rPr>
                        <a:t>250</a:t>
                      </a:r>
                      <a:endParaRPr lang="is-I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5.875%</a:t>
                      </a:r>
                      <a:endParaRPr lang="mr-IN" sz="900" b="0" i="0" u="none" strike="noStrike">
                        <a:solidFill>
                          <a:srgbClr val="000000"/>
                        </a:solidFill>
                        <a:effectLst/>
                        <a:latin typeface="Calibri" charset="0"/>
                      </a:endParaRPr>
                    </a:p>
                  </a:txBody>
                  <a:tcPr marL="3280" marR="3280" marT="3280" marB="0" anchor="b"/>
                </a:tc>
                <a:tc>
                  <a:txBody>
                    <a:bodyPr/>
                    <a:lstStyle/>
                    <a:p>
                      <a:pPr algn="ctr" fontAlgn="b"/>
                      <a:r>
                        <a:rPr lang="nb-NO" sz="900" u="none" strike="noStrike">
                          <a:effectLst/>
                        </a:rPr>
                        <a:t>81.86</a:t>
                      </a:r>
                      <a:endParaRPr lang="nb-NO" sz="900" b="0" i="0" u="none" strike="noStrike">
                        <a:solidFill>
                          <a:srgbClr val="000000"/>
                        </a:solidFill>
                        <a:effectLst/>
                        <a:latin typeface="Calibri" charset="0"/>
                      </a:endParaRPr>
                    </a:p>
                  </a:txBody>
                  <a:tcPr marL="3280" marR="3280" marT="3280" marB="0" anchor="b"/>
                </a:tc>
                <a:tc>
                  <a:txBody>
                    <a:bodyPr/>
                    <a:lstStyle/>
                    <a:p>
                      <a:pPr algn="ctr" fontAlgn="b"/>
                      <a:r>
                        <a:rPr lang="nb-NO" sz="900" u="none" strike="noStrike">
                          <a:effectLst/>
                        </a:rPr>
                        <a:t>85.37</a:t>
                      </a:r>
                      <a:endParaRPr lang="nb-NO" sz="900" b="0" i="0" u="none" strike="noStrike">
                        <a:solidFill>
                          <a:srgbClr val="000000"/>
                        </a:solidFill>
                        <a:effectLst/>
                        <a:latin typeface="Calibri" charset="0"/>
                      </a:endParaRPr>
                    </a:p>
                  </a:txBody>
                  <a:tcPr marL="3280" marR="3280" marT="3280" marB="0" anchor="b"/>
                </a:tc>
                <a:tc>
                  <a:txBody>
                    <a:bodyPr/>
                    <a:lstStyle/>
                    <a:p>
                      <a:pPr algn="ctr" fontAlgn="b"/>
                      <a:r>
                        <a:rPr lang="hr-HR" sz="900" u="none" strike="noStrike">
                          <a:effectLst/>
                        </a:rPr>
                        <a:t>88.88</a:t>
                      </a:r>
                      <a:endParaRPr lang="hr-HR" sz="900" b="0" i="0" u="none" strike="noStrike">
                        <a:solidFill>
                          <a:srgbClr val="000000"/>
                        </a:solidFill>
                        <a:effectLst/>
                        <a:latin typeface="Calibri" charset="0"/>
                      </a:endParaRPr>
                    </a:p>
                  </a:txBody>
                  <a:tcPr marL="3280" marR="3280" marT="3280" marB="0" anchor="b"/>
                </a:tc>
                <a:extLst>
                  <a:ext uri="{0D108BD9-81ED-4DB2-BD59-A6C34878D82A}">
                    <a16:rowId xmlns:a16="http://schemas.microsoft.com/office/drawing/2014/main" val="10030"/>
                  </a:ext>
                </a:extLst>
              </a:tr>
              <a:tr h="157490">
                <a:tc>
                  <a:txBody>
                    <a:bodyPr/>
                    <a:lstStyle/>
                    <a:p>
                      <a:pPr algn="l" fontAlgn="b"/>
                      <a:r>
                        <a:rPr lang="en-US" sz="900" u="none" strike="noStrike">
                          <a:effectLst/>
                        </a:rPr>
                        <a:t>Pre-Tax Cost of Debt</a:t>
                      </a:r>
                      <a:endParaRPr lang="en-US"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5%</a:t>
                      </a:r>
                      <a:endParaRPr lang="mr-IN"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6%</a:t>
                      </a:r>
                      <a:endParaRPr lang="mr-IN" sz="900" b="0" i="0" u="none" strike="noStrike">
                        <a:solidFill>
                          <a:srgbClr val="000000"/>
                        </a:solidFill>
                        <a:effectLst/>
                        <a:latin typeface="Calibri" charset="0"/>
                      </a:endParaRPr>
                    </a:p>
                  </a:txBody>
                  <a:tcPr marL="3280" marR="3280" marT="3280" marB="0" anchor="b"/>
                </a:tc>
                <a:tc>
                  <a:txBody>
                    <a:bodyPr/>
                    <a:lstStyle/>
                    <a:p>
                      <a:pPr algn="ctr" fontAlgn="b"/>
                      <a:endParaRPr lang="en-US" sz="900" b="0" i="0" u="none" strike="noStrike">
                        <a:solidFill>
                          <a:srgbClr val="000000"/>
                        </a:solidFill>
                        <a:effectLst/>
                        <a:latin typeface="Calibri" charset="0"/>
                      </a:endParaRPr>
                    </a:p>
                  </a:txBody>
                  <a:tcPr marL="3280" marR="3280" marT="3280" marB="0" anchor="b"/>
                </a:tc>
                <a:tc>
                  <a:txBody>
                    <a:bodyPr/>
                    <a:lstStyle/>
                    <a:p>
                      <a:pPr algn="l" fontAlgn="b"/>
                      <a:r>
                        <a:rPr lang="en-US" sz="900" u="none" strike="noStrike">
                          <a:effectLst/>
                        </a:rPr>
                        <a:t>Equity Value</a:t>
                      </a:r>
                      <a:endParaRPr lang="en-US"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7021.5</a:t>
                      </a:r>
                      <a:endParaRPr lang="nb-NO"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6759.0</a:t>
                      </a:r>
                      <a:endParaRPr lang="hr-HR"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6.075%</a:t>
                      </a:r>
                      <a:endParaRPr lang="mr-IN" sz="900" b="0" i="0" u="none" strike="noStrike">
                        <a:solidFill>
                          <a:srgbClr val="000000"/>
                        </a:solidFill>
                        <a:effectLst/>
                        <a:latin typeface="Calibri" charset="0"/>
                      </a:endParaRPr>
                    </a:p>
                  </a:txBody>
                  <a:tcPr marL="3280" marR="3280" marT="3280" marB="0" anchor="b"/>
                </a:tc>
                <a:tc>
                  <a:txBody>
                    <a:bodyPr/>
                    <a:lstStyle/>
                    <a:p>
                      <a:pPr algn="ctr" fontAlgn="b"/>
                      <a:r>
                        <a:rPr lang="nb-NO" sz="900" u="none" strike="noStrike">
                          <a:effectLst/>
                        </a:rPr>
                        <a:t>81.01</a:t>
                      </a:r>
                      <a:endParaRPr lang="nb-NO" sz="900" b="0" i="0" u="none" strike="noStrike">
                        <a:solidFill>
                          <a:srgbClr val="000000"/>
                        </a:solidFill>
                        <a:effectLst/>
                        <a:latin typeface="Calibri" charset="0"/>
                      </a:endParaRPr>
                    </a:p>
                  </a:txBody>
                  <a:tcPr marL="3280" marR="3280" marT="3280" marB="0" anchor="b"/>
                </a:tc>
                <a:tc>
                  <a:txBody>
                    <a:bodyPr/>
                    <a:lstStyle/>
                    <a:p>
                      <a:pPr algn="ctr" fontAlgn="b"/>
                      <a:r>
                        <a:rPr lang="hr-HR" sz="900" u="none" strike="noStrike">
                          <a:effectLst/>
                        </a:rPr>
                        <a:t>84.49</a:t>
                      </a:r>
                      <a:endParaRPr lang="hr-HR" sz="900" b="0" i="0" u="none" strike="noStrike">
                        <a:solidFill>
                          <a:srgbClr val="000000"/>
                        </a:solidFill>
                        <a:effectLst/>
                        <a:latin typeface="Calibri" charset="0"/>
                      </a:endParaRPr>
                    </a:p>
                  </a:txBody>
                  <a:tcPr marL="3280" marR="3280" marT="3280" marB="0" anchor="b"/>
                </a:tc>
                <a:tc>
                  <a:txBody>
                    <a:bodyPr/>
                    <a:lstStyle/>
                    <a:p>
                      <a:pPr algn="ctr" fontAlgn="b"/>
                      <a:r>
                        <a:rPr lang="fi-FI" sz="900" u="none" strike="noStrike">
                          <a:effectLst/>
                        </a:rPr>
                        <a:t>87.97</a:t>
                      </a:r>
                      <a:endParaRPr lang="fi-FI" sz="900" b="0" i="0" u="none" strike="noStrike">
                        <a:solidFill>
                          <a:srgbClr val="000000"/>
                        </a:solidFill>
                        <a:effectLst/>
                        <a:latin typeface="Calibri" charset="0"/>
                      </a:endParaRPr>
                    </a:p>
                  </a:txBody>
                  <a:tcPr marL="3280" marR="3280" marT="3280" marB="0" anchor="b"/>
                </a:tc>
                <a:extLst>
                  <a:ext uri="{0D108BD9-81ED-4DB2-BD59-A6C34878D82A}">
                    <a16:rowId xmlns:a16="http://schemas.microsoft.com/office/drawing/2014/main" val="10031"/>
                  </a:ext>
                </a:extLst>
              </a:tr>
              <a:tr h="279352">
                <a:tc>
                  <a:txBody>
                    <a:bodyPr/>
                    <a:lstStyle/>
                    <a:p>
                      <a:pPr algn="l" fontAlgn="b"/>
                      <a:r>
                        <a:rPr lang="en-US" sz="900" u="none" strike="noStrike">
                          <a:effectLst/>
                        </a:rPr>
                        <a:t>Tax Rate</a:t>
                      </a:r>
                      <a:endParaRPr lang="en-US"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35%</a:t>
                      </a:r>
                      <a:endParaRPr lang="mr-IN"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35%</a:t>
                      </a:r>
                      <a:endParaRPr lang="mr-IN"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r>
                        <a:rPr lang="en-US" sz="900" u="none" strike="noStrike">
                          <a:effectLst/>
                        </a:rPr>
                        <a:t># Diluted Shares</a:t>
                      </a:r>
                      <a:endParaRPr lang="en-US" sz="900" b="0" i="0" u="none" strike="noStrike">
                        <a:solidFill>
                          <a:srgbClr val="000000"/>
                        </a:solidFill>
                        <a:effectLst/>
                        <a:latin typeface="Calibri" charset="0"/>
                      </a:endParaRPr>
                    </a:p>
                  </a:txBody>
                  <a:tcPr marL="3280" marR="3280" marT="3280" marB="0" anchor="b"/>
                </a:tc>
                <a:tc>
                  <a:txBody>
                    <a:bodyPr/>
                    <a:lstStyle/>
                    <a:p>
                      <a:pPr algn="r" fontAlgn="b"/>
                      <a:r>
                        <a:rPr lang="en-US" sz="900" u="none" strike="noStrike">
                          <a:effectLst/>
                        </a:rPr>
                        <a:t>80</a:t>
                      </a:r>
                      <a:endParaRPr lang="en-US" sz="900" b="0" i="0" u="none" strike="noStrike">
                        <a:solidFill>
                          <a:srgbClr val="000000"/>
                        </a:solidFill>
                        <a:effectLst/>
                        <a:latin typeface="Calibri" charset="0"/>
                      </a:endParaRPr>
                    </a:p>
                  </a:txBody>
                  <a:tcPr marL="3280" marR="3280" marT="3280" marB="0" anchor="b"/>
                </a:tc>
                <a:tc>
                  <a:txBody>
                    <a:bodyPr/>
                    <a:lstStyle/>
                    <a:p>
                      <a:pPr algn="r" fontAlgn="b"/>
                      <a:r>
                        <a:rPr lang="en-US" sz="900" u="none" strike="noStrike">
                          <a:effectLst/>
                        </a:rPr>
                        <a:t>80</a:t>
                      </a:r>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6.275%</a:t>
                      </a:r>
                      <a:endParaRPr lang="mr-IN" sz="900" b="0" i="0" u="none" strike="noStrike">
                        <a:solidFill>
                          <a:srgbClr val="000000"/>
                        </a:solidFill>
                        <a:effectLst/>
                        <a:latin typeface="Calibri" charset="0"/>
                      </a:endParaRPr>
                    </a:p>
                  </a:txBody>
                  <a:tcPr marL="3280" marR="3280" marT="3280" marB="0" anchor="b"/>
                </a:tc>
                <a:tc>
                  <a:txBody>
                    <a:bodyPr/>
                    <a:lstStyle/>
                    <a:p>
                      <a:pPr algn="ctr" fontAlgn="b"/>
                      <a:r>
                        <a:rPr lang="nb-NO" sz="900" u="none" strike="noStrike">
                          <a:effectLst/>
                        </a:rPr>
                        <a:t>80.18</a:t>
                      </a:r>
                      <a:endParaRPr lang="nb-NO" sz="900" b="0" i="0" u="none" strike="noStrike">
                        <a:solidFill>
                          <a:srgbClr val="000000"/>
                        </a:solidFill>
                        <a:effectLst/>
                        <a:latin typeface="Calibri" charset="0"/>
                      </a:endParaRPr>
                    </a:p>
                  </a:txBody>
                  <a:tcPr marL="3280" marR="3280" marT="3280" marB="0" anchor="b"/>
                </a:tc>
                <a:tc>
                  <a:txBody>
                    <a:bodyPr/>
                    <a:lstStyle/>
                    <a:p>
                      <a:pPr algn="ctr" fontAlgn="b"/>
                      <a:r>
                        <a:rPr lang="hr-HR" sz="900" u="none" strike="noStrike">
                          <a:effectLst/>
                        </a:rPr>
                        <a:t>83.62</a:t>
                      </a:r>
                      <a:endParaRPr lang="hr-HR" sz="900" b="0" i="0" u="none" strike="noStrike">
                        <a:solidFill>
                          <a:srgbClr val="000000"/>
                        </a:solidFill>
                        <a:effectLst/>
                        <a:latin typeface="Calibri" charset="0"/>
                      </a:endParaRPr>
                    </a:p>
                  </a:txBody>
                  <a:tcPr marL="3280" marR="3280" marT="3280" marB="0" anchor="b"/>
                </a:tc>
                <a:tc>
                  <a:txBody>
                    <a:bodyPr/>
                    <a:lstStyle/>
                    <a:p>
                      <a:pPr algn="ctr" fontAlgn="b"/>
                      <a:r>
                        <a:rPr lang="fi-FI" sz="900" u="none" strike="noStrike">
                          <a:effectLst/>
                        </a:rPr>
                        <a:t>87.06</a:t>
                      </a:r>
                      <a:endParaRPr lang="fi-FI" sz="900" b="0" i="0" u="none" strike="noStrike">
                        <a:solidFill>
                          <a:srgbClr val="000000"/>
                        </a:solidFill>
                        <a:effectLst/>
                        <a:latin typeface="Calibri" charset="0"/>
                      </a:endParaRPr>
                    </a:p>
                  </a:txBody>
                  <a:tcPr marL="3280" marR="3280" marT="3280" marB="0" anchor="b"/>
                </a:tc>
                <a:extLst>
                  <a:ext uri="{0D108BD9-81ED-4DB2-BD59-A6C34878D82A}">
                    <a16:rowId xmlns:a16="http://schemas.microsoft.com/office/drawing/2014/main" val="10032"/>
                  </a:ext>
                </a:extLst>
              </a:tr>
              <a:tr h="157490">
                <a:tc>
                  <a:txBody>
                    <a:bodyPr/>
                    <a:lstStyle/>
                    <a:p>
                      <a:pPr algn="l" fontAlgn="b"/>
                      <a:r>
                        <a:rPr lang="en-US" sz="900" u="none" strike="noStrike">
                          <a:effectLst/>
                        </a:rPr>
                        <a:t>Equity Weight</a:t>
                      </a:r>
                      <a:endParaRPr lang="en-US"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50%</a:t>
                      </a:r>
                      <a:endParaRPr lang="mr-IN"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60%</a:t>
                      </a:r>
                      <a:endParaRPr lang="mr-IN" sz="900" b="0" i="0" u="none" strike="noStrike">
                        <a:solidFill>
                          <a:srgbClr val="000000"/>
                        </a:solidFill>
                        <a:effectLst/>
                        <a:latin typeface="Calibri" charset="0"/>
                      </a:endParaRPr>
                    </a:p>
                  </a:txBody>
                  <a:tcPr marL="3280" marR="3280" marT="3280" marB="0" anchor="b"/>
                </a:tc>
                <a:tc>
                  <a:txBody>
                    <a:bodyPr/>
                    <a:lstStyle/>
                    <a:p>
                      <a:pPr algn="ctr" fontAlgn="b"/>
                      <a:endParaRPr lang="en-US" sz="900" b="0" i="0" u="none" strike="noStrike">
                        <a:solidFill>
                          <a:srgbClr val="000000"/>
                        </a:solidFill>
                        <a:effectLst/>
                        <a:latin typeface="Calibri" charset="0"/>
                      </a:endParaRPr>
                    </a:p>
                  </a:txBody>
                  <a:tcPr marL="3280" marR="3280" marT="3280" marB="0" anchor="b"/>
                </a:tc>
                <a:tc>
                  <a:txBody>
                    <a:bodyPr/>
                    <a:lstStyle/>
                    <a:p>
                      <a:pPr algn="l" fontAlgn="b"/>
                      <a:r>
                        <a:rPr lang="en-US" sz="900" u="none" strike="noStrike">
                          <a:effectLst/>
                        </a:rPr>
                        <a:t>Share Value</a:t>
                      </a:r>
                      <a:endParaRPr lang="en-US" sz="900" b="0" i="0" u="none" strike="noStrike">
                        <a:solidFill>
                          <a:srgbClr val="000000"/>
                        </a:solidFill>
                        <a:effectLst/>
                        <a:latin typeface="Calibri" charset="0"/>
                      </a:endParaRPr>
                    </a:p>
                  </a:txBody>
                  <a:tcPr marL="3280" marR="3280" marT="3280" marB="0" anchor="b"/>
                </a:tc>
                <a:tc>
                  <a:txBody>
                    <a:bodyPr/>
                    <a:lstStyle/>
                    <a:p>
                      <a:pPr algn="r" fontAlgn="b"/>
                      <a:r>
                        <a:rPr lang="fi-FI" sz="900" u="none" strike="noStrike">
                          <a:effectLst/>
                        </a:rPr>
                        <a:t>87.77</a:t>
                      </a:r>
                      <a:endParaRPr lang="fi-FI" sz="900" b="0" i="0" u="none" strike="noStrike">
                        <a:solidFill>
                          <a:srgbClr val="000000"/>
                        </a:solidFill>
                        <a:effectLst/>
                        <a:latin typeface="Calibri" charset="0"/>
                      </a:endParaRPr>
                    </a:p>
                  </a:txBody>
                  <a:tcPr marL="3280" marR="3280" marT="3280" marB="0" anchor="b"/>
                </a:tc>
                <a:tc>
                  <a:txBody>
                    <a:bodyPr/>
                    <a:lstStyle/>
                    <a:p>
                      <a:pPr algn="r" fontAlgn="b"/>
                      <a:r>
                        <a:rPr lang="hr-HR" sz="900" u="none" strike="noStrike">
                          <a:effectLst/>
                        </a:rPr>
                        <a:t>84.49</a:t>
                      </a:r>
                      <a:endParaRPr lang="hr-HR"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extLst>
                  <a:ext uri="{0D108BD9-81ED-4DB2-BD59-A6C34878D82A}">
                    <a16:rowId xmlns:a16="http://schemas.microsoft.com/office/drawing/2014/main" val="10033"/>
                  </a:ext>
                </a:extLst>
              </a:tr>
              <a:tr h="157490">
                <a:tc>
                  <a:txBody>
                    <a:bodyPr/>
                    <a:lstStyle/>
                    <a:p>
                      <a:pPr algn="l" fontAlgn="b"/>
                      <a:r>
                        <a:rPr lang="en-US" sz="900" u="none" strike="noStrike">
                          <a:effectLst/>
                        </a:rPr>
                        <a:t>Debt Weight</a:t>
                      </a:r>
                      <a:endParaRPr lang="en-US"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50%</a:t>
                      </a:r>
                      <a:endParaRPr lang="mr-IN"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40%</a:t>
                      </a:r>
                      <a:endParaRPr lang="mr-IN"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r>
                        <a:rPr lang="en-US" sz="900" u="none" strike="noStrike">
                          <a:effectLst/>
                        </a:rPr>
                        <a:t>EBITDA (NTW)</a:t>
                      </a:r>
                      <a:endParaRPr lang="en-US"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765.8</a:t>
                      </a:r>
                      <a:endParaRPr lang="nb-NO"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765.8</a:t>
                      </a:r>
                      <a:endParaRPr lang="nb-NO"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r>
                        <a:rPr lang="en-US" sz="900" u="none" strike="noStrike">
                          <a:effectLst/>
                        </a:rPr>
                        <a:t>Range</a:t>
                      </a:r>
                      <a:endParaRPr lang="en-US" sz="900" b="0" i="0" u="none" strike="noStrike">
                        <a:solidFill>
                          <a:srgbClr val="000000"/>
                        </a:solidFill>
                        <a:effectLst/>
                        <a:latin typeface="Calibri" charset="0"/>
                      </a:endParaRPr>
                    </a:p>
                  </a:txBody>
                  <a:tcPr marL="3280" marR="3280" marT="3280" marB="0" anchor="b"/>
                </a:tc>
                <a:tc>
                  <a:txBody>
                    <a:bodyPr/>
                    <a:lstStyle/>
                    <a:p>
                      <a:pPr algn="ctr" fontAlgn="b"/>
                      <a:r>
                        <a:rPr lang="nb-NO" sz="900" u="none" strike="noStrike">
                          <a:effectLst/>
                        </a:rPr>
                        <a:t>80.18</a:t>
                      </a:r>
                      <a:endParaRPr lang="nb-NO" sz="900" b="0" i="0" u="none" strike="noStrike">
                        <a:solidFill>
                          <a:srgbClr val="000000"/>
                        </a:solidFill>
                        <a:effectLst/>
                        <a:latin typeface="Calibri" charset="0"/>
                      </a:endParaRPr>
                    </a:p>
                  </a:txBody>
                  <a:tcPr marL="3280" marR="3280" marT="3280" marB="0" anchor="b"/>
                </a:tc>
                <a:tc>
                  <a:txBody>
                    <a:bodyPr/>
                    <a:lstStyle/>
                    <a:p>
                      <a:pPr algn="ctr" fontAlgn="b"/>
                      <a:r>
                        <a:rPr lang="hr-HR" sz="900" u="none" strike="noStrike">
                          <a:effectLst/>
                        </a:rPr>
                        <a:t>88.88</a:t>
                      </a:r>
                      <a:endParaRPr lang="hr-HR"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extLst>
                  <a:ext uri="{0D108BD9-81ED-4DB2-BD59-A6C34878D82A}">
                    <a16:rowId xmlns:a16="http://schemas.microsoft.com/office/drawing/2014/main" val="10034"/>
                  </a:ext>
                </a:extLst>
              </a:tr>
              <a:tr h="157490">
                <a:tc>
                  <a:txBody>
                    <a:bodyPr/>
                    <a:lstStyle/>
                    <a:p>
                      <a:pPr algn="l" fontAlgn="b"/>
                      <a:r>
                        <a:rPr lang="en-US" sz="900" u="none" strike="noStrike">
                          <a:effectLst/>
                        </a:rPr>
                        <a:t>WACC</a:t>
                      </a:r>
                      <a:endParaRPr lang="en-US"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6.08%</a:t>
                      </a:r>
                      <a:endParaRPr lang="mr-IN" sz="900" b="0" i="0" u="none" strike="noStrike">
                        <a:solidFill>
                          <a:srgbClr val="000000"/>
                        </a:solidFill>
                        <a:effectLst/>
                        <a:latin typeface="Calibri" charset="0"/>
                      </a:endParaRPr>
                    </a:p>
                  </a:txBody>
                  <a:tcPr marL="3280" marR="3280" marT="3280" marB="0" anchor="b"/>
                </a:tc>
                <a:tc>
                  <a:txBody>
                    <a:bodyPr/>
                    <a:lstStyle/>
                    <a:p>
                      <a:pPr algn="r" fontAlgn="b"/>
                      <a:r>
                        <a:rPr lang="mr-IN" sz="900" u="none" strike="noStrike">
                          <a:effectLst/>
                        </a:rPr>
                        <a:t>7.56%</a:t>
                      </a:r>
                      <a:endParaRPr lang="mr-IN"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r>
                        <a:rPr lang="en-US" sz="900" u="none" strike="noStrike">
                          <a:effectLst/>
                        </a:rPr>
                        <a:t>EV/EBITDA</a:t>
                      </a:r>
                      <a:endParaRPr lang="en-US"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10.8</a:t>
                      </a:r>
                      <a:endParaRPr lang="nb-NO" sz="900" b="0" i="0" u="none" strike="noStrike">
                        <a:solidFill>
                          <a:srgbClr val="000000"/>
                        </a:solidFill>
                        <a:effectLst/>
                        <a:latin typeface="Calibri" charset="0"/>
                      </a:endParaRPr>
                    </a:p>
                  </a:txBody>
                  <a:tcPr marL="3280" marR="3280" marT="3280" marB="0" anchor="b"/>
                </a:tc>
                <a:tc>
                  <a:txBody>
                    <a:bodyPr/>
                    <a:lstStyle/>
                    <a:p>
                      <a:pPr algn="r" fontAlgn="b"/>
                      <a:r>
                        <a:rPr lang="nb-NO" sz="900" u="none" strike="noStrike">
                          <a:effectLst/>
                        </a:rPr>
                        <a:t>10.5</a:t>
                      </a:r>
                      <a:endParaRPr lang="nb-NO"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a:solidFill>
                          <a:srgbClr val="000000"/>
                        </a:solidFill>
                        <a:effectLst/>
                        <a:latin typeface="Calibri" charset="0"/>
                      </a:endParaRPr>
                    </a:p>
                  </a:txBody>
                  <a:tcPr marL="3280" marR="3280" marT="3280" marB="0" anchor="b"/>
                </a:tc>
                <a:tc>
                  <a:txBody>
                    <a:bodyPr/>
                    <a:lstStyle/>
                    <a:p>
                      <a:pPr algn="l" fontAlgn="b"/>
                      <a:endParaRPr lang="en-US" sz="900" b="0" i="0" u="none" strike="noStrike" dirty="0">
                        <a:solidFill>
                          <a:srgbClr val="000000"/>
                        </a:solidFill>
                        <a:effectLst/>
                        <a:latin typeface="Calibri" charset="0"/>
                      </a:endParaRPr>
                    </a:p>
                  </a:txBody>
                  <a:tcPr marL="3280" marR="3280" marT="3280" marB="0" anchor="b"/>
                </a:tc>
                <a:extLst>
                  <a:ext uri="{0D108BD9-81ED-4DB2-BD59-A6C34878D82A}">
                    <a16:rowId xmlns:a16="http://schemas.microsoft.com/office/drawing/2014/main" val="10035"/>
                  </a:ext>
                </a:extLst>
              </a:tr>
            </a:tbl>
          </a:graphicData>
        </a:graphic>
      </p:graphicFrame>
    </p:spTree>
    <p:extLst>
      <p:ext uri="{BB962C8B-B14F-4D97-AF65-F5344CB8AC3E}">
        <p14:creationId xmlns:p14="http://schemas.microsoft.com/office/powerpoint/2010/main" val="7721478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Sensitivity analysis</a:t>
            </a:r>
          </a:p>
        </p:txBody>
      </p:sp>
      <p:sp>
        <p:nvSpPr>
          <p:cNvPr id="3" name="Content Placeholder 2"/>
          <p:cNvSpPr>
            <a:spLocks noGrp="1"/>
          </p:cNvSpPr>
          <p:nvPr>
            <p:ph idx="1"/>
          </p:nvPr>
        </p:nvSpPr>
        <p:spPr/>
        <p:txBody>
          <a:bodyPr>
            <a:normAutofit/>
          </a:bodyPr>
          <a:lstStyle/>
          <a:p>
            <a:r>
              <a:rPr lang="en-US" sz="2000" dirty="0"/>
              <a:t>In the prior calculation, EV is 8271.5 with the use of the growing perpetuity method for terminal value.  </a:t>
            </a:r>
          </a:p>
          <a:p>
            <a:r>
              <a:rPr lang="en-US" sz="2000" dirty="0"/>
              <a:t>The PV of terminal value is 6382, which accounts for 77.2% of EV.</a:t>
            </a:r>
          </a:p>
          <a:p>
            <a:r>
              <a:rPr lang="en-US" sz="2000" dirty="0"/>
              <a:t>Thus EV, equity value, and share value are very sensitive to terminal value.</a:t>
            </a:r>
          </a:p>
          <a:p>
            <a:r>
              <a:rPr lang="en-US" sz="2000" dirty="0"/>
              <a:t>Sensitivity analysis, thus, should pay particular attention on the impacts of a small change in exit FCF (@ T+6), WACC, and growth rate on EV or share price.</a:t>
            </a:r>
          </a:p>
        </p:txBody>
      </p:sp>
    </p:spTree>
    <p:extLst>
      <p:ext uri="{BB962C8B-B14F-4D97-AF65-F5344CB8AC3E}">
        <p14:creationId xmlns:p14="http://schemas.microsoft.com/office/powerpoint/2010/main" val="19386677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Q&amp;As</a:t>
            </a:r>
          </a:p>
        </p:txBody>
      </p:sp>
      <p:sp>
        <p:nvSpPr>
          <p:cNvPr id="3" name="Content Placeholder 2"/>
          <p:cNvSpPr>
            <a:spLocks noGrp="1"/>
          </p:cNvSpPr>
          <p:nvPr>
            <p:ph idx="1"/>
          </p:nvPr>
        </p:nvSpPr>
        <p:spPr/>
        <p:txBody>
          <a:bodyPr>
            <a:normAutofit/>
          </a:bodyPr>
          <a:lstStyle/>
          <a:p>
            <a:r>
              <a:rPr lang="en-US" sz="2000" dirty="0"/>
              <a:t>Q: What percent of total DCF value (EV) is usually in the terminal value?  What concerns are there?</a:t>
            </a:r>
          </a:p>
          <a:p>
            <a:r>
              <a:rPr lang="en-US" sz="2000" dirty="0"/>
              <a:t>A: About 70-80%.  EV is sensitive to the estimation of terminal value.  Thus, sensitivity analysis should focus on the determinants of terminal value.</a:t>
            </a:r>
          </a:p>
        </p:txBody>
      </p:sp>
    </p:spTree>
    <p:extLst>
      <p:ext uri="{BB962C8B-B14F-4D97-AF65-F5344CB8AC3E}">
        <p14:creationId xmlns:p14="http://schemas.microsoft.com/office/powerpoint/2010/main" val="19199771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Mid-period convention</a:t>
            </a:r>
          </a:p>
        </p:txBody>
      </p:sp>
      <p:sp>
        <p:nvSpPr>
          <p:cNvPr id="3" name="Content Placeholder 2"/>
          <p:cNvSpPr>
            <a:spLocks noGrp="1"/>
          </p:cNvSpPr>
          <p:nvPr>
            <p:ph idx="1"/>
          </p:nvPr>
        </p:nvSpPr>
        <p:spPr/>
        <p:txBody>
          <a:bodyPr>
            <a:normAutofit/>
          </a:bodyPr>
          <a:lstStyle/>
          <a:p>
            <a:r>
              <a:rPr lang="en-US" sz="2000" dirty="0"/>
              <a:t>The mid-year convention used in the prior example is widely adopted.</a:t>
            </a:r>
          </a:p>
          <a:p>
            <a:r>
              <a:rPr lang="en-US" sz="2000" dirty="0"/>
              <a:t>It assumes that cash flows come in quite evenly over a year; thus the center of the cash flows occurs at mid-year.</a:t>
            </a:r>
          </a:p>
          <a:p>
            <a:r>
              <a:rPr lang="en-US" sz="2000" dirty="0"/>
              <a:t>The use of mid-year convention will yield a slightly higher valuation than assuming all cash flows occurs at the end of the year.</a:t>
            </a:r>
          </a:p>
        </p:txBody>
      </p:sp>
    </p:spTree>
    <p:extLst>
      <p:ext uri="{BB962C8B-B14F-4D97-AF65-F5344CB8AC3E}">
        <p14:creationId xmlns:p14="http://schemas.microsoft.com/office/powerpoint/2010/main" val="10580313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use of IPO proceeds</a:t>
            </a:r>
          </a:p>
        </p:txBody>
      </p:sp>
      <p:sp>
        <p:nvSpPr>
          <p:cNvPr id="3" name="Content Placeholder 2"/>
          <p:cNvSpPr>
            <a:spLocks noGrp="1"/>
          </p:cNvSpPr>
          <p:nvPr>
            <p:ph idx="1"/>
          </p:nvPr>
        </p:nvSpPr>
        <p:spPr>
          <a:xfrm>
            <a:off x="2589212" y="2133599"/>
            <a:ext cx="8915400" cy="4357635"/>
          </a:xfrm>
        </p:spPr>
        <p:txBody>
          <a:bodyPr>
            <a:normAutofit lnSpcReduction="10000"/>
          </a:bodyPr>
          <a:lstStyle/>
          <a:p>
            <a:r>
              <a:rPr lang="en-US" dirty="0"/>
              <a:t>The previous example (loosely based on Exhibit 3.2, 2013, Rosenbaum and Pearl) assumes that the IPO proceeds are </a:t>
            </a:r>
            <a:r>
              <a:rPr lang="en-US" dirty="0">
                <a:solidFill>
                  <a:srgbClr val="0070C0"/>
                </a:solidFill>
              </a:rPr>
              <a:t>taken out </a:t>
            </a:r>
            <a:r>
              <a:rPr lang="en-US" dirty="0"/>
              <a:t>of the firm </a:t>
            </a:r>
            <a:r>
              <a:rPr lang="en-US" dirty="0">
                <a:solidFill>
                  <a:srgbClr val="0070C0"/>
                </a:solidFill>
              </a:rPr>
              <a:t>by the existing owners </a:t>
            </a:r>
            <a:r>
              <a:rPr lang="en-US" dirty="0"/>
              <a:t>so that IPO proceeds was not included in the analysis and has no impacts on valuation.</a:t>
            </a:r>
          </a:p>
          <a:p>
            <a:r>
              <a:rPr lang="en-US" dirty="0"/>
              <a:t>Another possible use of IPO proceeds is to be </a:t>
            </a:r>
            <a:r>
              <a:rPr lang="en-US" dirty="0">
                <a:solidFill>
                  <a:srgbClr val="0070C0"/>
                </a:solidFill>
              </a:rPr>
              <a:t>held as cash to fund future </a:t>
            </a:r>
            <a:r>
              <a:rPr lang="en-US" dirty="0"/>
              <a:t>investment </a:t>
            </a:r>
            <a:r>
              <a:rPr lang="en-US" dirty="0">
                <a:solidFill>
                  <a:srgbClr val="0070C0"/>
                </a:solidFill>
              </a:rPr>
              <a:t>projects</a:t>
            </a:r>
            <a:r>
              <a:rPr lang="en-US" dirty="0"/>
              <a:t>.  If so, we would need to add IPO proceeds to cash ($250).  This will lead to a higher equity value and share value.</a:t>
            </a:r>
          </a:p>
          <a:p>
            <a:r>
              <a:rPr lang="en-US" dirty="0"/>
              <a:t>The third possible use of IPO proceeds is to </a:t>
            </a:r>
            <a:r>
              <a:rPr lang="en-US" dirty="0">
                <a:solidFill>
                  <a:srgbClr val="0070C0"/>
                </a:solidFill>
              </a:rPr>
              <a:t>pay down debt</a:t>
            </a:r>
            <a:r>
              <a:rPr lang="en-US" dirty="0"/>
              <a:t>.  If so, we need to revise the capital structure.  It may have impacts on valuation.</a:t>
            </a:r>
          </a:p>
          <a:p>
            <a:r>
              <a:rPr lang="en-US" dirty="0"/>
              <a:t>Amor and </a:t>
            </a:r>
            <a:r>
              <a:rPr lang="en-US" dirty="0" err="1"/>
              <a:t>Kooli</a:t>
            </a:r>
            <a:r>
              <a:rPr lang="en-US" dirty="0"/>
              <a:t> (2017, </a:t>
            </a:r>
            <a:r>
              <a:rPr lang="en-US" i="1" dirty="0"/>
              <a:t>Quarterly Review of Economics and Finance</a:t>
            </a:r>
            <a:r>
              <a:rPr lang="en-US" dirty="0"/>
              <a:t>) find that when IPO proceeds are used to pay down debt, the long-term post-IPO performance tends to be worse.  They hypothesize that it is a signal that the those firms have fewer growth opportunities (i.e., little need to fund future investments) and IPOs are done to take advantage of overvalued stock markets.</a:t>
            </a:r>
          </a:p>
        </p:txBody>
      </p:sp>
    </p:spTree>
    <p:extLst>
      <p:ext uri="{BB962C8B-B14F-4D97-AF65-F5344CB8AC3E}">
        <p14:creationId xmlns:p14="http://schemas.microsoft.com/office/powerpoint/2010/main" val="824286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Sentiment and independence</a:t>
            </a:r>
          </a:p>
        </p:txBody>
      </p:sp>
      <p:sp>
        <p:nvSpPr>
          <p:cNvPr id="3" name="Content Placeholder 2"/>
          <p:cNvSpPr>
            <a:spLocks noGrp="1"/>
          </p:cNvSpPr>
          <p:nvPr>
            <p:ph idx="1"/>
          </p:nvPr>
        </p:nvSpPr>
        <p:spPr/>
        <p:txBody>
          <a:bodyPr>
            <a:normAutofit/>
          </a:bodyPr>
          <a:lstStyle/>
          <a:p>
            <a:r>
              <a:rPr lang="en-US" sz="2000" dirty="0"/>
              <a:t>To the extent that the entire capital market is influenced by market sentiment (that is, any pricing element that does not reflect fundamentals), bankers’ valuation in real life is likely to reflect that sentiment as well.</a:t>
            </a:r>
          </a:p>
          <a:p>
            <a:r>
              <a:rPr lang="en-US" sz="2000" dirty="0"/>
              <a:t>Thus, bankers’ valuation may have biases (bankers need to be aware of them though) with respect to fundamentals. </a:t>
            </a:r>
          </a:p>
          <a:p>
            <a:r>
              <a:rPr lang="en-US" sz="2000" dirty="0"/>
              <a:t>Ad hoc: At the end of the day, given bankers’ experiences, bankers may already know what value they think their clients can go for based on the prevalent market sentiment.  For better or worse, their valuations are tailored to triangulate to that point, and may use whatever methods and metrics deem necessary.</a:t>
            </a:r>
          </a:p>
        </p:txBody>
      </p:sp>
    </p:spTree>
    <p:extLst>
      <p:ext uri="{BB962C8B-B14F-4D97-AF65-F5344CB8AC3E}">
        <p14:creationId xmlns:p14="http://schemas.microsoft.com/office/powerpoint/2010/main" val="5829723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Valuation and exit multiple</a:t>
            </a:r>
          </a:p>
        </p:txBody>
      </p:sp>
      <p:sp>
        <p:nvSpPr>
          <p:cNvPr id="3" name="Content Placeholder 2"/>
          <p:cNvSpPr>
            <a:spLocks noGrp="1"/>
          </p:cNvSpPr>
          <p:nvPr>
            <p:ph idx="1"/>
          </p:nvPr>
        </p:nvSpPr>
        <p:spPr/>
        <p:txBody>
          <a:bodyPr>
            <a:noAutofit/>
          </a:bodyPr>
          <a:lstStyle/>
          <a:p>
            <a:r>
              <a:rPr lang="en-US" sz="2000" dirty="0"/>
              <a:t>In the previous valuation, 22.8% of enterprise value (EV) comes from the 5-year projection period and 77.2 % (6119.59/7925.90) of EV comes from terminal value.</a:t>
            </a:r>
          </a:p>
          <a:p>
            <a:r>
              <a:rPr lang="en-US" sz="2000" dirty="0"/>
              <a:t>If bankers have incentive to make the EV and thus share value as high as possible, they will surely try to make terminal value as high as possible.</a:t>
            </a:r>
          </a:p>
          <a:p>
            <a:r>
              <a:rPr lang="en-US" sz="2000" dirty="0"/>
              <a:t>When exit multiple method is used, an usual way to inflate terminal value is to make exit multiple as high as possible.</a:t>
            </a:r>
          </a:p>
          <a:p>
            <a:r>
              <a:rPr lang="en-US" sz="2000" dirty="0"/>
              <a:t>A simple way to inflate exit multiple is to choose a group of “</a:t>
            </a:r>
            <a:r>
              <a:rPr lang="en-US" sz="2000" dirty="0" err="1"/>
              <a:t>comparables</a:t>
            </a:r>
            <a:r>
              <a:rPr lang="en-US" sz="2000" dirty="0"/>
              <a:t>” that have high valuation, that is, high multiples when their average is used to forecast the target’s exit multiple.</a:t>
            </a:r>
          </a:p>
        </p:txBody>
      </p:sp>
    </p:spTree>
    <p:extLst>
      <p:ext uri="{BB962C8B-B14F-4D97-AF65-F5344CB8AC3E}">
        <p14:creationId xmlns:p14="http://schemas.microsoft.com/office/powerpoint/2010/main" val="8707259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Valuation management?</a:t>
            </a:r>
          </a:p>
        </p:txBody>
      </p:sp>
      <p:sp>
        <p:nvSpPr>
          <p:cNvPr id="3" name="Content Placeholder 2"/>
          <p:cNvSpPr>
            <a:spLocks noGrp="1"/>
          </p:cNvSpPr>
          <p:nvPr>
            <p:ph idx="1"/>
          </p:nvPr>
        </p:nvSpPr>
        <p:spPr/>
        <p:txBody>
          <a:bodyPr>
            <a:normAutofit/>
          </a:bodyPr>
          <a:lstStyle/>
          <a:p>
            <a:r>
              <a:rPr lang="en-US" sz="2000" dirty="0"/>
              <a:t>As discussed earlier, the underwriter for Ferretti chose Rodriguez Group, </a:t>
            </a:r>
            <a:r>
              <a:rPr lang="en-US" sz="2000" dirty="0" err="1"/>
              <a:t>Beneteau</a:t>
            </a:r>
            <a:r>
              <a:rPr lang="en-US" sz="2000" dirty="0"/>
              <a:t>, Ducati, and Porsche as peers for IPO valuation.</a:t>
            </a:r>
          </a:p>
          <a:p>
            <a:r>
              <a:rPr lang="en-US" sz="2000" dirty="0"/>
              <a:t>This group of peers have an average of P/E ratio in the amount of 50.7.</a:t>
            </a:r>
          </a:p>
          <a:p>
            <a:r>
              <a:rPr lang="en-US" sz="2000" dirty="0"/>
              <a:t>The post-IPO equity research report by the same underwriter bank used a different group of peers: Rodriguez Group, </a:t>
            </a:r>
            <a:r>
              <a:rPr lang="en-US" sz="2000" dirty="0" err="1"/>
              <a:t>Beneteau</a:t>
            </a:r>
            <a:r>
              <a:rPr lang="en-US" sz="2000" dirty="0"/>
              <a:t>, Gucci, Bulgari, Tod’s, Porsche, and Harley Davidson.</a:t>
            </a:r>
          </a:p>
          <a:p>
            <a:r>
              <a:rPr lang="en-US" sz="2000" dirty="0"/>
              <a:t>The revised peer group has an average P/E of only 37.6.</a:t>
            </a:r>
          </a:p>
          <a:p>
            <a:r>
              <a:rPr lang="en-US" sz="2000" dirty="0"/>
              <a:t>This type of valuation management is not unique to Ferretti (</a:t>
            </a:r>
            <a:r>
              <a:rPr lang="en-US" sz="2000" dirty="0" err="1"/>
              <a:t>Paleari</a:t>
            </a:r>
            <a:r>
              <a:rPr lang="en-US" sz="2000" dirty="0"/>
              <a:t>, et al., 2014, </a:t>
            </a:r>
            <a:r>
              <a:rPr lang="en-US" sz="2000" i="1" dirty="0"/>
              <a:t>Financial Management</a:t>
            </a:r>
            <a:r>
              <a:rPr lang="en-US" sz="2000" dirty="0"/>
              <a:t>).</a:t>
            </a:r>
          </a:p>
        </p:txBody>
      </p:sp>
    </p:spTree>
    <p:extLst>
      <p:ext uri="{BB962C8B-B14F-4D97-AF65-F5344CB8AC3E}">
        <p14:creationId xmlns:p14="http://schemas.microsoft.com/office/powerpoint/2010/main" val="5062411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92AC7-FDE1-D740-A0AD-756F788F99D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EE008EF-5931-234E-9FC1-1CC604DE637C}"/>
              </a:ext>
            </a:extLst>
          </p:cNvPr>
          <p:cNvPicPr>
            <a:picLocks noGrp="1" noChangeAspect="1"/>
          </p:cNvPicPr>
          <p:nvPr>
            <p:ph idx="1"/>
          </p:nvPr>
        </p:nvPicPr>
        <p:blipFill rotWithShape="1">
          <a:blip r:embed="rId2"/>
          <a:srcRect l="24793" t="11348" r="12457" b="10196"/>
          <a:stretch/>
        </p:blipFill>
        <p:spPr>
          <a:xfrm>
            <a:off x="1999622" y="311499"/>
            <a:ext cx="9766998" cy="6350557"/>
          </a:xfrm>
          <a:prstGeom prst="rect">
            <a:avLst/>
          </a:prstGeom>
        </p:spPr>
      </p:pic>
    </p:spTree>
    <p:extLst>
      <p:ext uri="{BB962C8B-B14F-4D97-AF65-F5344CB8AC3E}">
        <p14:creationId xmlns:p14="http://schemas.microsoft.com/office/powerpoint/2010/main" val="816617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3E26C-B414-7946-BFE8-C2C20CDADD2D}"/>
              </a:ext>
            </a:extLst>
          </p:cNvPr>
          <p:cNvSpPr>
            <a:spLocks noGrp="1"/>
          </p:cNvSpPr>
          <p:nvPr>
            <p:ph type="title"/>
          </p:nvPr>
        </p:nvSpPr>
        <p:spPr/>
        <p:txBody>
          <a:bodyPr/>
          <a:lstStyle/>
          <a:p>
            <a:r>
              <a:rPr lang="en-US" dirty="0"/>
              <a:t>First assignment</a:t>
            </a:r>
          </a:p>
        </p:txBody>
      </p:sp>
      <p:sp>
        <p:nvSpPr>
          <p:cNvPr id="3" name="Content Placeholder 2">
            <a:extLst>
              <a:ext uri="{FF2B5EF4-FFF2-40B4-BE49-F238E27FC236}">
                <a16:creationId xmlns:a16="http://schemas.microsoft.com/office/drawing/2014/main" id="{A4972294-033C-F048-8590-019FDC502F4E}"/>
              </a:ext>
            </a:extLst>
          </p:cNvPr>
          <p:cNvSpPr>
            <a:spLocks noGrp="1"/>
          </p:cNvSpPr>
          <p:nvPr>
            <p:ph idx="1"/>
          </p:nvPr>
        </p:nvSpPr>
        <p:spPr/>
        <p:txBody>
          <a:bodyPr/>
          <a:lstStyle/>
          <a:p>
            <a:r>
              <a:rPr lang="en-US" dirty="0"/>
              <a:t>1. Download </a:t>
            </a:r>
            <a:r>
              <a:rPr lang="en-US" dirty="0" err="1"/>
              <a:t>Telmex</a:t>
            </a:r>
            <a:r>
              <a:rPr lang="en-US" dirty="0"/>
              <a:t> financials excel file from my teaching website.</a:t>
            </a:r>
          </a:p>
          <a:p>
            <a:r>
              <a:rPr lang="en-US" dirty="0"/>
              <a:t>2. Complete the DCF analysis.</a:t>
            </a:r>
          </a:p>
          <a:p>
            <a:r>
              <a:rPr lang="en-US" dirty="0"/>
              <a:t>3. E-mail the completed excel file to me in a week.</a:t>
            </a:r>
          </a:p>
          <a:p>
            <a:r>
              <a:rPr lang="en-US" dirty="0"/>
              <a:t>4. This assignment is an individual one.</a:t>
            </a:r>
          </a:p>
          <a:p>
            <a:r>
              <a:rPr lang="en-US" dirty="0"/>
              <a:t>5. No information sharing among students.</a:t>
            </a:r>
          </a:p>
        </p:txBody>
      </p:sp>
    </p:spTree>
    <p:extLst>
      <p:ext uri="{BB962C8B-B14F-4D97-AF65-F5344CB8AC3E}">
        <p14:creationId xmlns:p14="http://schemas.microsoft.com/office/powerpoint/2010/main" val="8742146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442128"/>
            <a:ext cx="8911687" cy="1266092"/>
          </a:xfrm>
        </p:spPr>
        <p:txBody>
          <a:bodyPr>
            <a:normAutofit/>
          </a:bodyPr>
          <a:lstStyle/>
          <a:p>
            <a:r>
              <a:rPr lang="en-US" dirty="0"/>
              <a:t>Big picture of a firm, again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5121675"/>
              </p:ext>
            </p:extLst>
          </p:nvPr>
        </p:nvGraphicFramePr>
        <p:xfrm>
          <a:off x="2280976" y="2029767"/>
          <a:ext cx="9223637" cy="4391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74867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0831" y="624110"/>
            <a:ext cx="9676562" cy="1280890"/>
          </a:xfrm>
        </p:spPr>
        <p:txBody>
          <a:bodyPr/>
          <a:lstStyle/>
          <a:p>
            <a:r>
              <a:rPr lang="en-US"/>
              <a:t>Detailed roadmap: from </a:t>
            </a:r>
            <a:r>
              <a:rPr lang="en-US" dirty="0"/>
              <a:t>EV to share value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14327118"/>
              </p:ext>
            </p:extLst>
          </p:nvPr>
        </p:nvGraphicFramePr>
        <p:xfrm>
          <a:off x="2592925" y="1497203"/>
          <a:ext cx="8911688" cy="5219088"/>
        </p:xfrm>
        <a:graphic>
          <a:graphicData uri="http://schemas.openxmlformats.org/drawingml/2006/table">
            <a:tbl>
              <a:tblPr firstRow="1" bandRow="1">
                <a:tableStyleId>{5C22544A-7EE6-4342-B048-85BDC9FD1C3A}</a:tableStyleId>
              </a:tblPr>
              <a:tblGrid>
                <a:gridCol w="4455844">
                  <a:extLst>
                    <a:ext uri="{9D8B030D-6E8A-4147-A177-3AD203B41FA5}">
                      <a16:colId xmlns:a16="http://schemas.microsoft.com/office/drawing/2014/main" val="20000"/>
                    </a:ext>
                  </a:extLst>
                </a:gridCol>
                <a:gridCol w="4455844">
                  <a:extLst>
                    <a:ext uri="{9D8B030D-6E8A-4147-A177-3AD203B41FA5}">
                      <a16:colId xmlns:a16="http://schemas.microsoft.com/office/drawing/2014/main" val="20001"/>
                    </a:ext>
                  </a:extLst>
                </a:gridCol>
              </a:tblGrid>
              <a:tr h="359516">
                <a:tc>
                  <a:txBody>
                    <a:bodyPr/>
                    <a:lstStyle/>
                    <a:p>
                      <a:r>
                        <a:rPr lang="en-US" dirty="0"/>
                        <a:t>STEPS</a:t>
                      </a:r>
                    </a:p>
                  </a:txBody>
                  <a:tcPr/>
                </a:tc>
                <a:tc>
                  <a:txBody>
                    <a:bodyPr/>
                    <a:lstStyle/>
                    <a:p>
                      <a:endParaRPr lang="en-US"/>
                    </a:p>
                  </a:txBody>
                  <a:tcPr/>
                </a:tc>
                <a:extLst>
                  <a:ext uri="{0D108BD9-81ED-4DB2-BD59-A6C34878D82A}">
                    <a16:rowId xmlns:a16="http://schemas.microsoft.com/office/drawing/2014/main" val="10000"/>
                  </a:ext>
                </a:extLst>
              </a:tr>
              <a:tr h="334312">
                <a:tc>
                  <a:txBody>
                    <a:bodyPr/>
                    <a:lstStyle/>
                    <a:p>
                      <a:r>
                        <a:rPr lang="en-US" sz="1600" dirty="0"/>
                        <a:t>EV: Value of operating assets</a:t>
                      </a:r>
                    </a:p>
                  </a:txBody>
                  <a:tcPr/>
                </a:tc>
                <a:tc>
                  <a:txBody>
                    <a:bodyPr/>
                    <a:lstStyle/>
                    <a:p>
                      <a:endParaRPr lang="en-US" sz="1600"/>
                    </a:p>
                  </a:txBody>
                  <a:tcPr/>
                </a:tc>
                <a:extLst>
                  <a:ext uri="{0D108BD9-81ED-4DB2-BD59-A6C34878D82A}">
                    <a16:rowId xmlns:a16="http://schemas.microsoft.com/office/drawing/2014/main" val="10001"/>
                  </a:ext>
                </a:extLst>
              </a:tr>
              <a:tr h="334312">
                <a:tc>
                  <a:txBody>
                    <a:bodyPr/>
                    <a:lstStyle/>
                    <a:p>
                      <a:r>
                        <a:rPr lang="en-US" sz="1600" dirty="0"/>
                        <a:t>+ Cash and marketable securities</a:t>
                      </a:r>
                    </a:p>
                  </a:txBody>
                  <a:tcPr/>
                </a:tc>
                <a:tc>
                  <a:txBody>
                    <a:bodyPr/>
                    <a:lstStyle/>
                    <a:p>
                      <a:r>
                        <a:rPr lang="en-US" sz="1600" dirty="0"/>
                        <a:t>IPO proceeds?</a:t>
                      </a:r>
                    </a:p>
                  </a:txBody>
                  <a:tcPr/>
                </a:tc>
                <a:extLst>
                  <a:ext uri="{0D108BD9-81ED-4DB2-BD59-A6C34878D82A}">
                    <a16:rowId xmlns:a16="http://schemas.microsoft.com/office/drawing/2014/main" val="10002"/>
                  </a:ext>
                </a:extLst>
              </a:tr>
              <a:tr h="585045">
                <a:tc>
                  <a:txBody>
                    <a:bodyPr/>
                    <a:lstStyle/>
                    <a:p>
                      <a:r>
                        <a:rPr lang="en-US" sz="1600" dirty="0"/>
                        <a:t>+/- Value of other</a:t>
                      </a:r>
                      <a:r>
                        <a:rPr lang="en-US" sz="1600" baseline="0" dirty="0"/>
                        <a:t> assets (e.g., cross holdings)</a:t>
                      </a:r>
                      <a:endParaRPr lang="en-US" sz="1600" dirty="0"/>
                    </a:p>
                  </a:txBody>
                  <a:tcPr/>
                </a:tc>
                <a:tc>
                  <a:txBody>
                    <a:bodyPr/>
                    <a:lstStyle/>
                    <a:p>
                      <a:r>
                        <a:rPr lang="en-US" sz="1600" dirty="0"/>
                        <a:t>Consolidated financial?</a:t>
                      </a:r>
                    </a:p>
                  </a:txBody>
                  <a:tcPr/>
                </a:tc>
                <a:extLst>
                  <a:ext uri="{0D108BD9-81ED-4DB2-BD59-A6C34878D82A}">
                    <a16:rowId xmlns:a16="http://schemas.microsoft.com/office/drawing/2014/main" val="10003"/>
                  </a:ext>
                </a:extLst>
              </a:tr>
              <a:tr h="1086513">
                <a:tc>
                  <a:txBody>
                    <a:bodyPr/>
                    <a:lstStyle/>
                    <a:p>
                      <a:r>
                        <a:rPr lang="en-US" sz="1600" dirty="0"/>
                        <a:t>= Value of the firm</a:t>
                      </a:r>
                    </a:p>
                  </a:txBody>
                  <a:tcPr/>
                </a:tc>
                <a:tc>
                  <a:txBody>
                    <a:bodyPr/>
                    <a:lstStyle/>
                    <a:p>
                      <a:r>
                        <a:rPr lang="en-US" sz="1600" dirty="0"/>
                        <a:t>A discount for a</a:t>
                      </a:r>
                      <a:r>
                        <a:rPr lang="en-US" sz="1600" baseline="0" dirty="0"/>
                        <a:t> small firm</a:t>
                      </a:r>
                      <a:r>
                        <a:rPr lang="en-US" sz="1600" dirty="0"/>
                        <a:t>?</a:t>
                      </a:r>
                    </a:p>
                    <a:p>
                      <a:r>
                        <a:rPr lang="en-US" sz="1600" dirty="0"/>
                        <a:t>A premium for</a:t>
                      </a:r>
                      <a:r>
                        <a:rPr lang="en-US" sz="1600" baseline="0" dirty="0"/>
                        <a:t> synergy?</a:t>
                      </a:r>
                    </a:p>
                    <a:p>
                      <a:r>
                        <a:rPr lang="en-US" sz="1600" baseline="0" dirty="0"/>
                        <a:t>A premium for intangibles (brand name)?</a:t>
                      </a:r>
                    </a:p>
                  </a:txBody>
                  <a:tcPr/>
                </a:tc>
                <a:extLst>
                  <a:ext uri="{0D108BD9-81ED-4DB2-BD59-A6C34878D82A}">
                    <a16:rowId xmlns:a16="http://schemas.microsoft.com/office/drawing/2014/main" val="10004"/>
                  </a:ext>
                </a:extLst>
              </a:tr>
              <a:tr h="585045">
                <a:tc>
                  <a:txBody>
                    <a:bodyPr/>
                    <a:lstStyle/>
                    <a:p>
                      <a:r>
                        <a:rPr lang="en-US" sz="1600" dirty="0"/>
                        <a:t>- Market value of debt</a:t>
                      </a:r>
                    </a:p>
                  </a:txBody>
                  <a:tcPr/>
                </a:tc>
                <a:tc>
                  <a:txBody>
                    <a:bodyPr/>
                    <a:lstStyle/>
                    <a:p>
                      <a:r>
                        <a:rPr lang="en-US" sz="1600" dirty="0"/>
                        <a:t>Other obligations (e.g., underfunded pension and health care)?</a:t>
                      </a:r>
                    </a:p>
                  </a:txBody>
                  <a:tcPr/>
                </a:tc>
                <a:extLst>
                  <a:ext uri="{0D108BD9-81ED-4DB2-BD59-A6C34878D82A}">
                    <a16:rowId xmlns:a16="http://schemas.microsoft.com/office/drawing/2014/main" val="10005"/>
                  </a:ext>
                </a:extLst>
              </a:tr>
              <a:tr h="334312">
                <a:tc>
                  <a:txBody>
                    <a:bodyPr/>
                    <a:lstStyle/>
                    <a:p>
                      <a:r>
                        <a:rPr lang="en-US" sz="1600" dirty="0"/>
                        <a:t>- Market value of preferred stocks</a:t>
                      </a:r>
                    </a:p>
                  </a:txBody>
                  <a:tcPr/>
                </a:tc>
                <a:tc>
                  <a:txBody>
                    <a:bodyPr/>
                    <a:lstStyle/>
                    <a:p>
                      <a:endParaRPr lang="en-US" sz="1600" dirty="0"/>
                    </a:p>
                  </a:txBody>
                  <a:tcPr/>
                </a:tc>
                <a:extLst>
                  <a:ext uri="{0D108BD9-81ED-4DB2-BD59-A6C34878D82A}">
                    <a16:rowId xmlns:a16="http://schemas.microsoft.com/office/drawing/2014/main" val="10006"/>
                  </a:ext>
                </a:extLst>
              </a:tr>
              <a:tr h="334312">
                <a:tc>
                  <a:txBody>
                    <a:bodyPr/>
                    <a:lstStyle/>
                    <a:p>
                      <a:r>
                        <a:rPr lang="en-US" sz="1600" dirty="0"/>
                        <a:t>- Market value of equity options</a:t>
                      </a:r>
                    </a:p>
                  </a:txBody>
                  <a:tcPr/>
                </a:tc>
                <a:tc>
                  <a:txBody>
                    <a:bodyPr/>
                    <a:lstStyle/>
                    <a:p>
                      <a:endParaRPr lang="en-US" sz="1600"/>
                    </a:p>
                  </a:txBody>
                  <a:tcPr/>
                </a:tc>
                <a:extLst>
                  <a:ext uri="{0D108BD9-81ED-4DB2-BD59-A6C34878D82A}">
                    <a16:rowId xmlns:a16="http://schemas.microsoft.com/office/drawing/2014/main" val="10007"/>
                  </a:ext>
                </a:extLst>
              </a:tr>
              <a:tr h="585045">
                <a:tc>
                  <a:txBody>
                    <a:bodyPr/>
                    <a:lstStyle/>
                    <a:p>
                      <a:r>
                        <a:rPr lang="en-US" sz="1600" dirty="0"/>
                        <a:t>= Equity value</a:t>
                      </a:r>
                    </a:p>
                  </a:txBody>
                  <a:tcPr/>
                </a:tc>
                <a:tc>
                  <a:txBody>
                    <a:bodyPr/>
                    <a:lstStyle/>
                    <a:p>
                      <a:r>
                        <a:rPr lang="en-US" sz="1600" dirty="0"/>
                        <a:t>A premium for control?</a:t>
                      </a:r>
                    </a:p>
                    <a:p>
                      <a:r>
                        <a:rPr lang="en-US" sz="1600" dirty="0"/>
                        <a:t>An illiquidity discount?</a:t>
                      </a:r>
                    </a:p>
                  </a:txBody>
                  <a:tcPr/>
                </a:tc>
                <a:extLst>
                  <a:ext uri="{0D108BD9-81ED-4DB2-BD59-A6C34878D82A}">
                    <a16:rowId xmlns:a16="http://schemas.microsoft.com/office/drawing/2014/main" val="10008"/>
                  </a:ext>
                </a:extLst>
              </a:tr>
              <a:tr h="334312">
                <a:tc>
                  <a:txBody>
                    <a:bodyPr/>
                    <a:lstStyle/>
                    <a:p>
                      <a:r>
                        <a:rPr lang="en-US" sz="1600" dirty="0"/>
                        <a:t>/ Number of shares </a:t>
                      </a:r>
                    </a:p>
                  </a:txBody>
                  <a:tcPr/>
                </a:tc>
                <a:tc>
                  <a:txBody>
                    <a:bodyPr/>
                    <a:lstStyle/>
                    <a:p>
                      <a:r>
                        <a:rPr lang="en-US" sz="1600" dirty="0"/>
                        <a:t>Primary</a:t>
                      </a:r>
                      <a:r>
                        <a:rPr lang="en-US" sz="1600" baseline="0" dirty="0"/>
                        <a:t> or diluted shares?</a:t>
                      </a:r>
                      <a:endParaRPr lang="en-US" sz="1600" dirty="0"/>
                    </a:p>
                  </a:txBody>
                  <a:tcPr/>
                </a:tc>
                <a:extLst>
                  <a:ext uri="{0D108BD9-81ED-4DB2-BD59-A6C34878D82A}">
                    <a16:rowId xmlns:a16="http://schemas.microsoft.com/office/drawing/2014/main" val="10009"/>
                  </a:ext>
                </a:extLst>
              </a:tr>
              <a:tr h="334312">
                <a:tc>
                  <a:txBody>
                    <a:bodyPr/>
                    <a:lstStyle/>
                    <a:p>
                      <a:r>
                        <a:rPr lang="en-US" sz="1600" dirty="0"/>
                        <a:t>= Share</a:t>
                      </a:r>
                      <a:r>
                        <a:rPr lang="en-US" sz="1600" baseline="0" dirty="0"/>
                        <a:t> value (value per share)</a:t>
                      </a:r>
                      <a:endParaRPr lang="en-US" sz="1600" dirty="0"/>
                    </a:p>
                  </a:txBody>
                  <a:tcPr/>
                </a:tc>
                <a:tc>
                  <a:txBody>
                    <a:bodyPr/>
                    <a:lstStyle/>
                    <a:p>
                      <a:endParaRPr lang="en-US" sz="1600" dirty="0"/>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0890580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Q&amp;As</a:t>
            </a:r>
          </a:p>
        </p:txBody>
      </p:sp>
      <p:sp>
        <p:nvSpPr>
          <p:cNvPr id="3" name="Content Placeholder 2"/>
          <p:cNvSpPr>
            <a:spLocks noGrp="1"/>
          </p:cNvSpPr>
          <p:nvPr>
            <p:ph idx="1"/>
          </p:nvPr>
        </p:nvSpPr>
        <p:spPr>
          <a:xfrm>
            <a:off x="2589212" y="1905001"/>
            <a:ext cx="8915400" cy="4586234"/>
          </a:xfrm>
        </p:spPr>
        <p:txBody>
          <a:bodyPr>
            <a:normAutofit/>
          </a:bodyPr>
          <a:lstStyle/>
          <a:p>
            <a:r>
              <a:rPr lang="en-US" dirty="0"/>
              <a:t>Q: What is EV?</a:t>
            </a:r>
          </a:p>
          <a:p>
            <a:r>
              <a:rPr lang="en-US" dirty="0"/>
              <a:t>A: EV is the fundamental value of the ongoing operations of a firm.  That is, it measures the value of the firm’s business.  EV is often used to measure the takeover/acquisition value of the firm.</a:t>
            </a:r>
          </a:p>
          <a:p>
            <a:r>
              <a:rPr lang="en-US" dirty="0"/>
              <a:t>Q: Why do we look at both EV and equity value?</a:t>
            </a:r>
          </a:p>
          <a:p>
            <a:r>
              <a:rPr lang="en-US" dirty="0"/>
              <a:t>A: We look at EV when we try to value the business and are interested in taking over the entire business (i.e., control).  We look at equity value and share value when we try to value shares and are interested in being shareholders (not necessarily in control).</a:t>
            </a:r>
          </a:p>
          <a:p>
            <a:r>
              <a:rPr lang="en-US" dirty="0"/>
              <a:t>Q: what is the difference between equity value and shareholders’ equity?</a:t>
            </a:r>
          </a:p>
          <a:p>
            <a:r>
              <a:rPr lang="en-US" dirty="0"/>
              <a:t>A: Equity value is the market (fair) value of equity; shareholders’ equity is an accounting item that measures the book value of equity on the balance sheet.  For strong and healthy firms, equity value usually far exceeds shareholders’ equity mainly because of growth potential.</a:t>
            </a:r>
          </a:p>
        </p:txBody>
      </p:sp>
    </p:spTree>
    <p:extLst>
      <p:ext uri="{BB962C8B-B14F-4D97-AF65-F5344CB8AC3E}">
        <p14:creationId xmlns:p14="http://schemas.microsoft.com/office/powerpoint/2010/main" val="16371796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Q&amp;As</a:t>
            </a:r>
          </a:p>
        </p:txBody>
      </p:sp>
      <p:sp>
        <p:nvSpPr>
          <p:cNvPr id="3" name="Content Placeholder 2"/>
          <p:cNvSpPr>
            <a:spLocks noGrp="1"/>
          </p:cNvSpPr>
          <p:nvPr>
            <p:ph idx="1"/>
          </p:nvPr>
        </p:nvSpPr>
        <p:spPr>
          <a:xfrm>
            <a:off x="2589212" y="1738364"/>
            <a:ext cx="8915400" cy="4712677"/>
          </a:xfrm>
        </p:spPr>
        <p:txBody>
          <a:bodyPr>
            <a:normAutofit lnSpcReduction="10000"/>
          </a:bodyPr>
          <a:lstStyle/>
          <a:p>
            <a:r>
              <a:rPr lang="en-US" sz="2000" dirty="0"/>
              <a:t>Q: What is the formula for EV?</a:t>
            </a:r>
          </a:p>
          <a:p>
            <a:r>
              <a:rPr lang="en-US" sz="2000" dirty="0"/>
              <a:t>A: EV = Equity Value + MV of Debt (including underfunded pension and health care, etc.) + MV of Preferred Stocks (+ MV of Other Claims; e.g., options granted) </a:t>
            </a:r>
            <a:r>
              <a:rPr lang="mr-IN" sz="2000" dirty="0"/>
              <a:t>–</a:t>
            </a:r>
            <a:r>
              <a:rPr lang="en-US" sz="2000" dirty="0"/>
              <a:t> Cash (including IPO proceeds, etc.) (+/</a:t>
            </a:r>
            <a:r>
              <a:rPr lang="mr-IN" sz="2000" dirty="0"/>
              <a:t>– </a:t>
            </a:r>
            <a:r>
              <a:rPr lang="en-US" sz="2000" dirty="0"/>
              <a:t> MV of Other Assets; e.g., cross holdings, including minority interest)</a:t>
            </a:r>
          </a:p>
          <a:p>
            <a:r>
              <a:rPr lang="en-US" sz="2000" dirty="0"/>
              <a:t>Q: Why cash is subtracted from equity value to obtain EV?</a:t>
            </a:r>
          </a:p>
          <a:p>
            <a:r>
              <a:rPr lang="en-US" sz="2000" dirty="0"/>
              <a:t>A: Cash is usually considered to be a non-operating asset, whereas EV is about the value of on-going operations.  In addition, cash can be used, for example, to pay down debt.</a:t>
            </a:r>
          </a:p>
          <a:p>
            <a:r>
              <a:rPr lang="en-US" sz="2000" dirty="0"/>
              <a:t>Q: What is net debt?</a:t>
            </a:r>
          </a:p>
          <a:p>
            <a:r>
              <a:rPr lang="en-US" sz="2000" dirty="0"/>
              <a:t>A: Net debt is the market value of the debt minus (excess) cash.  Net debt assumes that the firm pays off any debt it can with (excess) cash in hand.</a:t>
            </a:r>
          </a:p>
          <a:p>
            <a:endParaRPr lang="en-US" dirty="0"/>
          </a:p>
        </p:txBody>
      </p:sp>
    </p:spTree>
    <p:extLst>
      <p:ext uri="{BB962C8B-B14F-4D97-AF65-F5344CB8AC3E}">
        <p14:creationId xmlns:p14="http://schemas.microsoft.com/office/powerpoint/2010/main" val="21008563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Q&amp;As</a:t>
            </a:r>
          </a:p>
        </p:txBody>
      </p:sp>
      <p:sp>
        <p:nvSpPr>
          <p:cNvPr id="3" name="Content Placeholder 2"/>
          <p:cNvSpPr>
            <a:spLocks noGrp="1"/>
          </p:cNvSpPr>
          <p:nvPr>
            <p:ph idx="1"/>
          </p:nvPr>
        </p:nvSpPr>
        <p:spPr/>
        <p:txBody>
          <a:bodyPr/>
          <a:lstStyle/>
          <a:p>
            <a:r>
              <a:rPr lang="en-US" sz="2000" dirty="0"/>
              <a:t>Q: Could a company have a negative EV?</a:t>
            </a:r>
          </a:p>
          <a:p>
            <a:r>
              <a:rPr lang="en-US" sz="2000" dirty="0"/>
              <a:t>A: Yes.  A possible reason: negative FCFs.  Another combination: large amount of cash on hand and/or very low equity value/market cap.</a:t>
            </a:r>
          </a:p>
          <a:p>
            <a:r>
              <a:rPr lang="en-US" sz="2000" dirty="0"/>
              <a:t>Q: Could a company have a negative equity value?</a:t>
            </a:r>
          </a:p>
          <a:p>
            <a:r>
              <a:rPr lang="en-US" sz="2000" dirty="0"/>
              <a:t>A: No, due to limited liability.</a:t>
            </a:r>
          </a:p>
          <a:p>
            <a:endParaRPr lang="en-US" dirty="0"/>
          </a:p>
        </p:txBody>
      </p:sp>
    </p:spTree>
    <p:extLst>
      <p:ext uri="{BB962C8B-B14F-4D97-AF65-F5344CB8AC3E}">
        <p14:creationId xmlns:p14="http://schemas.microsoft.com/office/powerpoint/2010/main" val="19390358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Cash</a:t>
            </a:r>
          </a:p>
        </p:txBody>
      </p:sp>
      <p:sp>
        <p:nvSpPr>
          <p:cNvPr id="3" name="Content Placeholder 2"/>
          <p:cNvSpPr>
            <a:spLocks noGrp="1"/>
          </p:cNvSpPr>
          <p:nvPr>
            <p:ph idx="1"/>
          </p:nvPr>
        </p:nvSpPr>
        <p:spPr>
          <a:xfrm>
            <a:off x="2589212" y="1718268"/>
            <a:ext cx="8915400" cy="4853354"/>
          </a:xfrm>
        </p:spPr>
        <p:txBody>
          <a:bodyPr>
            <a:noAutofit/>
          </a:bodyPr>
          <a:lstStyle/>
          <a:p>
            <a:r>
              <a:rPr lang="en-US" sz="2000" dirty="0"/>
              <a:t>For valuation purpose, cash includes </a:t>
            </a:r>
            <a:r>
              <a:rPr lang="en-US" sz="2000" dirty="0">
                <a:solidFill>
                  <a:srgbClr val="0070C0"/>
                </a:solidFill>
              </a:rPr>
              <a:t>cash</a:t>
            </a:r>
            <a:r>
              <a:rPr lang="en-US" sz="2000" dirty="0"/>
              <a:t> and cash equivalents (</a:t>
            </a:r>
            <a:r>
              <a:rPr lang="en-US" sz="2000" dirty="0">
                <a:solidFill>
                  <a:srgbClr val="0070C0"/>
                </a:solidFill>
              </a:rPr>
              <a:t>marketable securities</a:t>
            </a:r>
            <a:r>
              <a:rPr lang="en-US" sz="2000" dirty="0"/>
              <a:t>).</a:t>
            </a:r>
          </a:p>
          <a:p>
            <a:r>
              <a:rPr lang="en-US" sz="2000" dirty="0"/>
              <a:t>Cash is used by firms for the following purposes: (1) needed for operations: stamps, utility bills, etc. (2) meeting future needs, such as funding an investment project in the future or serving as a safety net in the event of crisis.</a:t>
            </a:r>
          </a:p>
          <a:p>
            <a:r>
              <a:rPr lang="en-US" sz="2000" dirty="0"/>
              <a:t>In valuation, cash is usually treated </a:t>
            </a:r>
            <a:r>
              <a:rPr lang="en-US" sz="2000" dirty="0">
                <a:solidFill>
                  <a:srgbClr val="0070C0"/>
                </a:solidFill>
              </a:rPr>
              <a:t>as if it were non-essential for operations</a:t>
            </a:r>
            <a:r>
              <a:rPr lang="en-US" sz="2000" dirty="0"/>
              <a:t>.  That is, it is separate from the other assets.</a:t>
            </a:r>
          </a:p>
          <a:p>
            <a:r>
              <a:rPr lang="en-US" sz="2000" dirty="0"/>
              <a:t>Approximately 10% of publicly traded firms have almost no cash on their books.</a:t>
            </a:r>
          </a:p>
          <a:p>
            <a:r>
              <a:rPr lang="en-US" sz="2000" dirty="0">
                <a:solidFill>
                  <a:srgbClr val="0070C0"/>
                </a:solidFill>
              </a:rPr>
              <a:t>The other assets </a:t>
            </a:r>
            <a:r>
              <a:rPr lang="en-US" sz="2000" dirty="0"/>
              <a:t>are used to generate </a:t>
            </a:r>
            <a:r>
              <a:rPr lang="en-US" sz="2000" dirty="0">
                <a:solidFill>
                  <a:srgbClr val="0070C0"/>
                </a:solidFill>
              </a:rPr>
              <a:t>FCFs</a:t>
            </a:r>
            <a:r>
              <a:rPr lang="en-US" sz="2000" dirty="0"/>
              <a:t> and thus </a:t>
            </a:r>
            <a:r>
              <a:rPr lang="en-US" sz="2000" dirty="0">
                <a:solidFill>
                  <a:srgbClr val="0070C0"/>
                </a:solidFill>
              </a:rPr>
              <a:t>EV</a:t>
            </a:r>
            <a:r>
              <a:rPr lang="en-US" sz="2000" dirty="0"/>
              <a:t>.</a:t>
            </a:r>
          </a:p>
          <a:p>
            <a:r>
              <a:rPr lang="en-US" sz="2000" dirty="0"/>
              <a:t>As a result, cash would need to be added back to EV to arrive at a value estimate for the entire firm.</a:t>
            </a:r>
          </a:p>
        </p:txBody>
      </p:sp>
    </p:spTree>
    <p:extLst>
      <p:ext uri="{BB962C8B-B14F-4D97-AF65-F5344CB8AC3E}">
        <p14:creationId xmlns:p14="http://schemas.microsoft.com/office/powerpoint/2010/main" val="233581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Q&amp;As</a:t>
            </a:r>
          </a:p>
        </p:txBody>
      </p:sp>
      <p:sp>
        <p:nvSpPr>
          <p:cNvPr id="3" name="Content Placeholder 2"/>
          <p:cNvSpPr>
            <a:spLocks noGrp="1"/>
          </p:cNvSpPr>
          <p:nvPr>
            <p:ph idx="1"/>
          </p:nvPr>
        </p:nvSpPr>
        <p:spPr/>
        <p:txBody>
          <a:bodyPr>
            <a:normAutofit/>
          </a:bodyPr>
          <a:lstStyle/>
          <a:p>
            <a:r>
              <a:rPr lang="en-US" sz="2000" dirty="0"/>
              <a:t>Q: What do bankers actually use a valuation for?</a:t>
            </a:r>
          </a:p>
          <a:p>
            <a:r>
              <a:rPr lang="en-US" sz="2000" dirty="0"/>
              <a:t>A: (1) Use it (in preliminary form) in pitching and subsequent presentations to inform the clients the range of possible sale prices;  (2) use it to communicate with potential investors and to obtain their feedback/information (e.g., IPO); (3) use it as a basis for a fairness opinion; that is, a fair assessment from an (independent) banker; (4) use it to examine whether a required return can be reasonably achieved (e.g., the LBO model and analysis).</a:t>
            </a:r>
          </a:p>
        </p:txBody>
      </p:sp>
    </p:spTree>
    <p:extLst>
      <p:ext uri="{BB962C8B-B14F-4D97-AF65-F5344CB8AC3E}">
        <p14:creationId xmlns:p14="http://schemas.microsoft.com/office/powerpoint/2010/main" val="3310450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 holdings</a:t>
            </a:r>
          </a:p>
        </p:txBody>
      </p:sp>
      <p:sp>
        <p:nvSpPr>
          <p:cNvPr id="3" name="Content Placeholder 2"/>
          <p:cNvSpPr>
            <a:spLocks noGrp="1"/>
          </p:cNvSpPr>
          <p:nvPr>
            <p:ph idx="1"/>
          </p:nvPr>
        </p:nvSpPr>
        <p:spPr>
          <a:xfrm>
            <a:off x="2589212" y="1728316"/>
            <a:ext cx="8915400" cy="4632291"/>
          </a:xfrm>
        </p:spPr>
        <p:txBody>
          <a:bodyPr>
            <a:noAutofit/>
          </a:bodyPr>
          <a:lstStyle/>
          <a:p>
            <a:r>
              <a:rPr lang="en-US" sz="2000" dirty="0"/>
              <a:t>When we work on firm A’s valuation, it is quite possible that A owns some shares of another firm B (say a subsidiary of A).  </a:t>
            </a:r>
          </a:p>
          <a:p>
            <a:r>
              <a:rPr lang="en-US" sz="2000" dirty="0"/>
              <a:t>Holding in other firms can be minority holding (&lt;50%) or majority holding (&gt;50%).  </a:t>
            </a:r>
          </a:p>
          <a:p>
            <a:r>
              <a:rPr lang="en-US" sz="2000" dirty="0"/>
              <a:t>With </a:t>
            </a:r>
            <a:r>
              <a:rPr lang="en-US" sz="2000" dirty="0">
                <a:solidFill>
                  <a:srgbClr val="0070C0"/>
                </a:solidFill>
              </a:rPr>
              <a:t>majority holding</a:t>
            </a:r>
            <a:r>
              <a:rPr lang="en-US" sz="2000" dirty="0"/>
              <a:t>, financial statements are </a:t>
            </a:r>
            <a:r>
              <a:rPr lang="en-US" sz="2000" dirty="0">
                <a:solidFill>
                  <a:srgbClr val="0070C0"/>
                </a:solidFill>
              </a:rPr>
              <a:t>consolidated</a:t>
            </a:r>
            <a:r>
              <a:rPr lang="en-US" sz="2000" dirty="0"/>
              <a:t>, including financial numbers from both A and B.  Therefore, when consolidated financial statements are used to arrive at A’s value, we would </a:t>
            </a:r>
            <a:r>
              <a:rPr lang="en-US" sz="2000" dirty="0">
                <a:solidFill>
                  <a:srgbClr val="0070C0"/>
                </a:solidFill>
              </a:rPr>
              <a:t>overestimate</a:t>
            </a:r>
            <a:r>
              <a:rPr lang="en-US" sz="2000" dirty="0"/>
              <a:t> it.</a:t>
            </a:r>
          </a:p>
          <a:p>
            <a:r>
              <a:rPr lang="en-US" sz="2000" dirty="0"/>
              <a:t>With </a:t>
            </a:r>
            <a:r>
              <a:rPr lang="en-US" sz="2000" dirty="0">
                <a:solidFill>
                  <a:srgbClr val="0070C0"/>
                </a:solidFill>
              </a:rPr>
              <a:t>minority</a:t>
            </a:r>
            <a:r>
              <a:rPr lang="en-US" sz="2000" dirty="0"/>
              <a:t> holding, financial statements are not consolidated.  Therefore, we would work on only A’s own financial numbers to come up a valuation.  This valuation would </a:t>
            </a:r>
            <a:r>
              <a:rPr lang="en-US" sz="2000" dirty="0">
                <a:solidFill>
                  <a:srgbClr val="0070C0"/>
                </a:solidFill>
              </a:rPr>
              <a:t>underestimate</a:t>
            </a:r>
            <a:r>
              <a:rPr lang="en-US" sz="2000" dirty="0"/>
              <a:t> A’s value because minority holding’s value is not accounted for.</a:t>
            </a:r>
          </a:p>
          <a:p>
            <a:r>
              <a:rPr lang="en-US" sz="2000" dirty="0"/>
              <a:t>These call for adjustments.</a:t>
            </a:r>
          </a:p>
        </p:txBody>
      </p:sp>
    </p:spTree>
    <p:extLst>
      <p:ext uri="{BB962C8B-B14F-4D97-AF65-F5344CB8AC3E}">
        <p14:creationId xmlns:p14="http://schemas.microsoft.com/office/powerpoint/2010/main" val="17061166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Adjustment </a:t>
            </a:r>
            <a:r>
              <a:rPr lang="en-US" dirty="0">
                <a:solidFill>
                  <a:srgbClr val="0070C0"/>
                </a:solidFill>
              </a:rPr>
              <a:t>with consolidation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2000" dirty="0"/>
                  <a:t>Step (1): Locate minority/non-controlling interest (that is, those interest not owned by firm A) on consolidated balance sheet.  This is stated as book value.</a:t>
                </a:r>
              </a:p>
              <a:p>
                <a:r>
                  <a:rPr lang="en-US" sz="2000" dirty="0"/>
                  <a:t>Step (2): </a:t>
                </a:r>
                <a:r>
                  <a:rPr lang="en-US" sz="2000" i="1" dirty="0"/>
                  <a:t>Market Value of Minority Interest </a:t>
                </a:r>
                <a14:m>
                  <m:oMath xmlns:m="http://schemas.openxmlformats.org/officeDocument/2006/math">
                    <m:r>
                      <a:rPr lang="en-US" sz="2000" i="1" smtClean="0">
                        <a:latin typeface="Cambria Math" charset="0"/>
                        <a:ea typeface="Cambria Math" charset="0"/>
                        <a:cs typeface="Cambria Math" charset="0"/>
                      </a:rPr>
                      <m:t>≈</m:t>
                    </m:r>
                  </m:oMath>
                </a14:m>
                <a:r>
                  <a:rPr lang="en-US" sz="2000" i="1" dirty="0"/>
                  <a:t> Minority Interest on Balance Sheet * Price to Book Ratio for the Firm B’s Sector/Industry/</a:t>
                </a:r>
                <a:r>
                  <a:rPr lang="en-US" sz="2000" i="1" dirty="0" err="1"/>
                  <a:t>Comparables</a:t>
                </a:r>
                <a:endParaRPr lang="en-US" sz="2000" i="1" dirty="0"/>
              </a:p>
              <a:p>
                <a:r>
                  <a:rPr lang="en-US" sz="2000" dirty="0"/>
                  <a:t>Step (3): </a:t>
                </a:r>
                <a:r>
                  <a:rPr lang="en-US" sz="2000" dirty="0">
                    <a:solidFill>
                      <a:srgbClr val="0070C0"/>
                    </a:solidFill>
                  </a:rPr>
                  <a:t>Subtract</a:t>
                </a:r>
                <a:r>
                  <a:rPr lang="en-US" sz="2000" dirty="0"/>
                  <a:t> estimated market value of minority interest from the EV of consolidated firm A.</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712" t="-1010" r="-855"/>
                </a:stretch>
              </a:blipFill>
            </p:spPr>
            <p:txBody>
              <a:bodyPr/>
              <a:lstStyle/>
              <a:p>
                <a:r>
                  <a:rPr lang="en-US">
                    <a:noFill/>
                  </a:rPr>
                  <a:t> </a:t>
                </a:r>
              </a:p>
            </p:txBody>
          </p:sp>
        </mc:Fallback>
      </mc:AlternateContent>
    </p:spTree>
    <p:extLst>
      <p:ext uri="{BB962C8B-B14F-4D97-AF65-F5344CB8AC3E}">
        <p14:creationId xmlns:p14="http://schemas.microsoft.com/office/powerpoint/2010/main" val="13295078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Adjustment when </a:t>
            </a:r>
            <a:r>
              <a:rPr lang="en-US" dirty="0">
                <a:solidFill>
                  <a:srgbClr val="0070C0"/>
                </a:solidFill>
              </a:rPr>
              <a:t>no consolidation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2000" dirty="0"/>
                  <a:t>Step (1): For minority holding in other firms, say B, identify the book value of these shares as reported on the balance sheet of A.</a:t>
                </a:r>
              </a:p>
              <a:p>
                <a:r>
                  <a:rPr lang="en-US" sz="2000" dirty="0"/>
                  <a:t>Step (2): </a:t>
                </a:r>
                <a:r>
                  <a:rPr lang="en-US" sz="2000" i="1" dirty="0"/>
                  <a:t>Market Value of Minority Holding </a:t>
                </a:r>
                <a14:m>
                  <m:oMath xmlns:m="http://schemas.openxmlformats.org/officeDocument/2006/math">
                    <m:r>
                      <a:rPr lang="en-US" sz="2000" i="1">
                        <a:latin typeface="Cambria Math" charset="0"/>
                        <a:ea typeface="Cambria Math" charset="0"/>
                        <a:cs typeface="Cambria Math" charset="0"/>
                      </a:rPr>
                      <m:t>≈</m:t>
                    </m:r>
                  </m:oMath>
                </a14:m>
                <a:r>
                  <a:rPr lang="en-US" sz="2000" i="1" dirty="0"/>
                  <a:t> Minority Holding on Balance Sheet * Price to Book Ratio for the Firm B’s Sector/Industry/</a:t>
                </a:r>
                <a:r>
                  <a:rPr lang="en-US" sz="2000" i="1" dirty="0" err="1"/>
                  <a:t>Comparables</a:t>
                </a:r>
                <a:endParaRPr lang="en-US" sz="2000" i="1" dirty="0"/>
              </a:p>
              <a:p>
                <a:r>
                  <a:rPr lang="en-US" sz="2000" dirty="0"/>
                  <a:t>Step (3): </a:t>
                </a:r>
                <a:r>
                  <a:rPr lang="en-US" sz="2000" dirty="0">
                    <a:solidFill>
                      <a:srgbClr val="0070C0"/>
                    </a:solidFill>
                  </a:rPr>
                  <a:t>Add</a:t>
                </a:r>
                <a:r>
                  <a:rPr lang="en-US" sz="2000" dirty="0"/>
                  <a:t> the estimated market value of minority holding to the firm value of A.</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712" t="-1010"/>
                </a:stretch>
              </a:blipFill>
            </p:spPr>
            <p:txBody>
              <a:bodyPr/>
              <a:lstStyle/>
              <a:p>
                <a:r>
                  <a:rPr lang="en-US">
                    <a:noFill/>
                  </a:rPr>
                  <a:t> </a:t>
                </a:r>
              </a:p>
            </p:txBody>
          </p:sp>
        </mc:Fallback>
      </mc:AlternateContent>
    </p:spTree>
    <p:extLst>
      <p:ext uri="{BB962C8B-B14F-4D97-AF65-F5344CB8AC3E}">
        <p14:creationId xmlns:p14="http://schemas.microsoft.com/office/powerpoint/2010/main" val="16013231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a:xfrm>
            <a:off x="2589212" y="1718268"/>
            <a:ext cx="8915400" cy="4783016"/>
          </a:xfrm>
        </p:spPr>
        <p:txBody>
          <a:bodyPr>
            <a:normAutofit/>
          </a:bodyPr>
          <a:lstStyle/>
          <a:p>
            <a:r>
              <a:rPr lang="en-US" sz="2000" dirty="0"/>
              <a:t>Suppose that Yahoo! US owns 60% of Yahoo! Japan and 22% of Alibaba.</a:t>
            </a:r>
          </a:p>
          <a:p>
            <a:r>
              <a:rPr lang="en-US" sz="2000" dirty="0"/>
              <a:t>Based on the consolidated statements of Yahoo! US (with Yahoo! Japan), the DCF estimate of equity value is </a:t>
            </a:r>
            <a:r>
              <a:rPr lang="en-US" sz="2000" dirty="0">
                <a:solidFill>
                  <a:srgbClr val="0070C0"/>
                </a:solidFill>
              </a:rPr>
              <a:t>$28 billion</a:t>
            </a:r>
            <a:r>
              <a:rPr lang="en-US" sz="2000" dirty="0"/>
              <a:t>.</a:t>
            </a:r>
          </a:p>
          <a:p>
            <a:r>
              <a:rPr lang="en-US" sz="2000" dirty="0"/>
              <a:t>Nevertheless, this number includes 40% of Yahoo! Japan that is not owned by Yahoo! US.  The equity value of Yahoo! Japan is $21 billion.</a:t>
            </a:r>
          </a:p>
          <a:p>
            <a:r>
              <a:rPr lang="en-US" sz="2000" dirty="0"/>
              <a:t>Thus, we need to </a:t>
            </a:r>
            <a:r>
              <a:rPr lang="en-US" sz="2000" dirty="0">
                <a:solidFill>
                  <a:srgbClr val="0070C0"/>
                </a:solidFill>
              </a:rPr>
              <a:t>deduct</a:t>
            </a:r>
            <a:r>
              <a:rPr lang="en-US" sz="2000" dirty="0"/>
              <a:t> $8.4 ($21 * 40%) billion from $28 billion and arrive at a revised $19.6 billion.</a:t>
            </a:r>
          </a:p>
          <a:p>
            <a:r>
              <a:rPr lang="en-US" sz="2000" dirty="0"/>
              <a:t>The equity value of Alibaba is $146 billion.  22% of it is $32.1 billion.</a:t>
            </a:r>
          </a:p>
          <a:p>
            <a:r>
              <a:rPr lang="en-US" sz="2000" dirty="0"/>
              <a:t>Since Alibaba’s statements are not consolidated into Yahoo! US, we need to </a:t>
            </a:r>
            <a:r>
              <a:rPr lang="en-US" sz="2000" dirty="0">
                <a:solidFill>
                  <a:srgbClr val="0070C0"/>
                </a:solidFill>
              </a:rPr>
              <a:t>add</a:t>
            </a:r>
            <a:r>
              <a:rPr lang="en-US" sz="2000" dirty="0"/>
              <a:t> $32.1 billion to $19.6 billion to arrive at a final estimate of equity value </a:t>
            </a:r>
            <a:r>
              <a:rPr lang="en-US" sz="2000" dirty="0">
                <a:solidFill>
                  <a:srgbClr val="0070C0"/>
                </a:solidFill>
              </a:rPr>
              <a:t>$51.7 billion </a:t>
            </a:r>
            <a:r>
              <a:rPr lang="en-US" sz="2000" dirty="0"/>
              <a:t>for Yahoo! US.</a:t>
            </a:r>
          </a:p>
          <a:p>
            <a:endParaRPr lang="en-US" dirty="0"/>
          </a:p>
        </p:txBody>
      </p:sp>
    </p:spTree>
    <p:extLst>
      <p:ext uri="{BB962C8B-B14F-4D97-AF65-F5344CB8AC3E}">
        <p14:creationId xmlns:p14="http://schemas.microsoft.com/office/powerpoint/2010/main" val="2899068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Q&amp;As</a:t>
            </a:r>
          </a:p>
        </p:txBody>
      </p:sp>
      <p:sp>
        <p:nvSpPr>
          <p:cNvPr id="3" name="Content Placeholder 2"/>
          <p:cNvSpPr>
            <a:spLocks noGrp="1"/>
          </p:cNvSpPr>
          <p:nvPr>
            <p:ph idx="1"/>
          </p:nvPr>
        </p:nvSpPr>
        <p:spPr>
          <a:xfrm>
            <a:off x="2589212" y="2029767"/>
            <a:ext cx="8915400" cy="4371033"/>
          </a:xfrm>
        </p:spPr>
        <p:txBody>
          <a:bodyPr>
            <a:normAutofit/>
          </a:bodyPr>
          <a:lstStyle/>
          <a:p>
            <a:r>
              <a:rPr lang="en-US" dirty="0"/>
              <a:t>Q: After you obtain EV, why do you need to </a:t>
            </a:r>
            <a:r>
              <a:rPr lang="en-US" dirty="0">
                <a:solidFill>
                  <a:srgbClr val="0070C0"/>
                </a:solidFill>
              </a:rPr>
              <a:t>add</a:t>
            </a:r>
            <a:r>
              <a:rPr lang="en-US" dirty="0"/>
              <a:t> minority interest (non-controlling interest) to arrive at the value of firm and subsequently equity value?</a:t>
            </a:r>
          </a:p>
          <a:p>
            <a:r>
              <a:rPr lang="en-US" dirty="0"/>
              <a:t>A: Minority interested is added when financial statements are not consolidated and thus EV does not account for the FCFs from the minority holding.</a:t>
            </a:r>
          </a:p>
          <a:p>
            <a:r>
              <a:rPr lang="en-US" dirty="0"/>
              <a:t>Q: After you obtain EV, why do you need to </a:t>
            </a:r>
            <a:r>
              <a:rPr lang="en-US" dirty="0">
                <a:solidFill>
                  <a:srgbClr val="0070C0"/>
                </a:solidFill>
              </a:rPr>
              <a:t>deduct</a:t>
            </a:r>
            <a:r>
              <a:rPr lang="en-US" dirty="0"/>
              <a:t> minority interest (non-controlling interest) to arrive at the value of firm and subsequently equity value?</a:t>
            </a:r>
          </a:p>
          <a:p>
            <a:r>
              <a:rPr lang="en-US" dirty="0"/>
              <a:t>A: Minority interested is deducted when financial statements are consolidated and the computed EV accounts for100% of the FCFs from the subsidiary whereas the parent firm does not actually own all 100% of shares of the subsidiary.</a:t>
            </a:r>
          </a:p>
          <a:p>
            <a:endParaRPr lang="en-US" dirty="0"/>
          </a:p>
        </p:txBody>
      </p:sp>
    </p:spTree>
    <p:extLst>
      <p:ext uri="{BB962C8B-B14F-4D97-AF65-F5344CB8AC3E}">
        <p14:creationId xmlns:p14="http://schemas.microsoft.com/office/powerpoint/2010/main" val="3137178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Underfunded pension and health care</a:t>
            </a:r>
          </a:p>
        </p:txBody>
      </p:sp>
      <p:sp>
        <p:nvSpPr>
          <p:cNvPr id="3" name="Content Placeholder 2"/>
          <p:cNvSpPr>
            <a:spLocks noGrp="1"/>
          </p:cNvSpPr>
          <p:nvPr>
            <p:ph idx="1"/>
          </p:nvPr>
        </p:nvSpPr>
        <p:spPr/>
        <p:txBody>
          <a:bodyPr>
            <a:normAutofit/>
          </a:bodyPr>
          <a:lstStyle/>
          <a:p>
            <a:r>
              <a:rPr lang="en-US" sz="2000" dirty="0"/>
              <a:t>Underfunded pension and health care are another form of debt/liability.</a:t>
            </a:r>
          </a:p>
          <a:p>
            <a:r>
              <a:rPr lang="en-US" sz="2000" dirty="0"/>
              <a:t>This amount should be subtracted from EV (just like the way we deal with interest-bearing debt) to arrive at equity value.</a:t>
            </a:r>
          </a:p>
        </p:txBody>
      </p:sp>
    </p:spTree>
    <p:extLst>
      <p:ext uri="{BB962C8B-B14F-4D97-AF65-F5344CB8AC3E}">
        <p14:creationId xmlns:p14="http://schemas.microsoft.com/office/powerpoint/2010/main" val="19387451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Stock-based compensation (SBC)</a:t>
            </a:r>
          </a:p>
        </p:txBody>
      </p:sp>
      <p:sp>
        <p:nvSpPr>
          <p:cNvPr id="3" name="Content Placeholder 2"/>
          <p:cNvSpPr>
            <a:spLocks noGrp="1"/>
          </p:cNvSpPr>
          <p:nvPr>
            <p:ph idx="1"/>
          </p:nvPr>
        </p:nvSpPr>
        <p:spPr>
          <a:xfrm>
            <a:off x="2589212" y="1587640"/>
            <a:ext cx="8915400" cy="5014127"/>
          </a:xfrm>
        </p:spPr>
        <p:txBody>
          <a:bodyPr>
            <a:normAutofit lnSpcReduction="10000"/>
          </a:bodyPr>
          <a:lstStyle/>
          <a:p>
            <a:r>
              <a:rPr lang="en-US" sz="2000" dirty="0"/>
              <a:t>Firms have increasingly used stock-based employee compensation to supplement their base pays.  Stock-based compensation is often in the following two forms:</a:t>
            </a:r>
          </a:p>
          <a:p>
            <a:pPr lvl="1"/>
            <a:r>
              <a:rPr lang="en-US" sz="1800" dirty="0"/>
              <a:t>Stock options: usually long term options, issued at-the-money.</a:t>
            </a:r>
          </a:p>
          <a:p>
            <a:pPr lvl="1"/>
            <a:r>
              <a:rPr lang="en-US" sz="1800" dirty="0"/>
              <a:t>Restricted stocks: stocks granted with restrictions, often on no trading within a few years and may to be vested (that is, stocks will be actually granted only if the employee stays with the firm for a certain number of years).</a:t>
            </a:r>
          </a:p>
          <a:p>
            <a:r>
              <a:rPr lang="en-US" sz="2000" dirty="0"/>
              <a:t>Operating expenses?  Yes.</a:t>
            </a:r>
          </a:p>
          <a:p>
            <a:pPr lvl="1"/>
            <a:r>
              <a:rPr lang="en-US" sz="1800" dirty="0"/>
              <a:t>Warren Buffett (1998): “If options aren’t a form of compensation, what are they?  If compensation isn’t an expense, what is it?”</a:t>
            </a:r>
          </a:p>
          <a:p>
            <a:r>
              <a:rPr lang="en-US" sz="2000" dirty="0"/>
              <a:t>Stock-based compensation is often heavily used when the firm is young, risky, and cash poor, say early life of Microsoft and Cisco.  As the firm ages, it tends to significantly reduce its reliance on stock-based compensation.</a:t>
            </a:r>
          </a:p>
        </p:txBody>
      </p:sp>
    </p:spTree>
    <p:extLst>
      <p:ext uri="{BB962C8B-B14F-4D97-AF65-F5344CB8AC3E}">
        <p14:creationId xmlns:p14="http://schemas.microsoft.com/office/powerpoint/2010/main" val="15502811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economic costs of stock-based compensation</a:t>
            </a:r>
          </a:p>
        </p:txBody>
      </p:sp>
      <p:sp>
        <p:nvSpPr>
          <p:cNvPr id="3" name="Content Placeholder 2"/>
          <p:cNvSpPr>
            <a:spLocks noGrp="1"/>
          </p:cNvSpPr>
          <p:nvPr>
            <p:ph idx="1"/>
          </p:nvPr>
        </p:nvSpPr>
        <p:spPr/>
        <p:txBody>
          <a:bodyPr>
            <a:normAutofit/>
          </a:bodyPr>
          <a:lstStyle/>
          <a:p>
            <a:r>
              <a:rPr lang="en-US" sz="2000" dirty="0"/>
              <a:t>Stock-based compensation (i.e., printing stocks) is costly.</a:t>
            </a:r>
          </a:p>
          <a:p>
            <a:r>
              <a:rPr lang="en-US" sz="2000" dirty="0"/>
              <a:t>It is operating expense, and thus the </a:t>
            </a:r>
            <a:r>
              <a:rPr lang="en-US" sz="2000" dirty="0">
                <a:solidFill>
                  <a:srgbClr val="0070C0"/>
                </a:solidFill>
              </a:rPr>
              <a:t>current</a:t>
            </a:r>
            <a:r>
              <a:rPr lang="en-US" sz="2000" dirty="0"/>
              <a:t> use of SBC </a:t>
            </a:r>
            <a:r>
              <a:rPr lang="en-US" sz="2000" dirty="0">
                <a:solidFill>
                  <a:srgbClr val="0070C0"/>
                </a:solidFill>
              </a:rPr>
              <a:t>reduces</a:t>
            </a:r>
            <a:r>
              <a:rPr lang="en-US" sz="2000" dirty="0"/>
              <a:t> current period’s earnings and </a:t>
            </a:r>
            <a:r>
              <a:rPr lang="en-US" sz="2000" dirty="0">
                <a:solidFill>
                  <a:srgbClr val="0070C0"/>
                </a:solidFill>
              </a:rPr>
              <a:t>FCFs</a:t>
            </a:r>
            <a:r>
              <a:rPr lang="en-US" sz="2000" dirty="0"/>
              <a:t>.  All other things being equal, it reduces firm value.</a:t>
            </a:r>
          </a:p>
          <a:p>
            <a:r>
              <a:rPr lang="en-US" sz="2000" dirty="0"/>
              <a:t>More stocks in the current period (</a:t>
            </a:r>
            <a:r>
              <a:rPr lang="en-US" sz="2000" dirty="0">
                <a:solidFill>
                  <a:srgbClr val="0070C0"/>
                </a:solidFill>
              </a:rPr>
              <a:t>granted in the past</a:t>
            </a:r>
            <a:r>
              <a:rPr lang="en-US" sz="2000" dirty="0"/>
              <a:t>) introduces </a:t>
            </a:r>
            <a:r>
              <a:rPr lang="en-US" sz="2000" dirty="0">
                <a:solidFill>
                  <a:srgbClr val="0070C0"/>
                </a:solidFill>
              </a:rPr>
              <a:t>dilution</a:t>
            </a:r>
            <a:r>
              <a:rPr lang="en-US" sz="2000" dirty="0"/>
              <a:t> effects.  All other things being equal, share value is lower.</a:t>
            </a:r>
          </a:p>
          <a:p>
            <a:r>
              <a:rPr lang="en-US" sz="2000" dirty="0"/>
              <a:t>Firms that used stock-based compensation today are </a:t>
            </a:r>
            <a:r>
              <a:rPr lang="en-US" sz="2000" dirty="0">
                <a:solidFill>
                  <a:schemeClr val="tx1">
                    <a:lumMod val="85000"/>
                    <a:lumOff val="15000"/>
                  </a:schemeClr>
                </a:solidFill>
              </a:rPr>
              <a:t>expected</a:t>
            </a:r>
            <a:r>
              <a:rPr lang="en-US" sz="2000" dirty="0"/>
              <a:t> to continue to do so and thus lower future earnings and FCFs.  All other things being equal, it further reduces share value today.</a:t>
            </a:r>
          </a:p>
        </p:txBody>
      </p:sp>
    </p:spTree>
    <p:extLst>
      <p:ext uri="{BB962C8B-B14F-4D97-AF65-F5344CB8AC3E}">
        <p14:creationId xmlns:p14="http://schemas.microsoft.com/office/powerpoint/2010/main" val="20759900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Adjustment for </a:t>
            </a:r>
            <a:r>
              <a:rPr lang="en-US"/>
              <a:t>restricted stocks</a:t>
            </a:r>
          </a:p>
        </p:txBody>
      </p:sp>
      <p:sp>
        <p:nvSpPr>
          <p:cNvPr id="3" name="Content Placeholder 2"/>
          <p:cNvSpPr>
            <a:spLocks noGrp="1"/>
          </p:cNvSpPr>
          <p:nvPr>
            <p:ph idx="1"/>
          </p:nvPr>
        </p:nvSpPr>
        <p:spPr>
          <a:xfrm>
            <a:off x="2589212" y="1657978"/>
            <a:ext cx="8915400" cy="5014128"/>
          </a:xfrm>
        </p:spPr>
        <p:txBody>
          <a:bodyPr>
            <a:normAutofit lnSpcReduction="10000"/>
          </a:bodyPr>
          <a:lstStyle/>
          <a:p>
            <a:r>
              <a:rPr lang="en-US" sz="2000" dirty="0"/>
              <a:t>The adjustment is easier because restricted stock grants are treated as operating expenses under current accounting standards.</a:t>
            </a:r>
          </a:p>
          <a:p>
            <a:r>
              <a:rPr lang="en-US" sz="2000" dirty="0"/>
              <a:t>So for those </a:t>
            </a:r>
            <a:r>
              <a:rPr lang="en-US" sz="2000" dirty="0">
                <a:solidFill>
                  <a:srgbClr val="0070C0"/>
                </a:solidFill>
              </a:rPr>
              <a:t>granted in the past</a:t>
            </a:r>
            <a:r>
              <a:rPr lang="en-US" sz="2000" dirty="0"/>
              <a:t>, count their shares and add to primary shares outstanding today to account for the dilution effects.</a:t>
            </a:r>
          </a:p>
          <a:p>
            <a:pPr lvl="1"/>
            <a:r>
              <a:rPr lang="en-US" sz="1800" dirty="0"/>
              <a:t>Since the effect of historical SBCs are addressed via dilution, </a:t>
            </a:r>
            <a:r>
              <a:rPr lang="en-US" sz="1800" dirty="0">
                <a:solidFill>
                  <a:srgbClr val="0070C0"/>
                </a:solidFill>
              </a:rPr>
              <a:t>historically expensed SBCs should be added back (SBCs are non-cash items, after all) to arrive at historical FCFs</a:t>
            </a:r>
            <a:r>
              <a:rPr lang="en-US" sz="1800" dirty="0"/>
              <a:t>; otherwise, we would double-count the SBC effect.</a:t>
            </a:r>
          </a:p>
          <a:p>
            <a:r>
              <a:rPr lang="en-US" sz="2000" dirty="0"/>
              <a:t>To account for expected restricted stock grants </a:t>
            </a:r>
            <a:r>
              <a:rPr lang="en-US" sz="2000" dirty="0">
                <a:solidFill>
                  <a:srgbClr val="0070C0"/>
                </a:solidFill>
              </a:rPr>
              <a:t>in the future</a:t>
            </a:r>
            <a:r>
              <a:rPr lang="en-US" sz="2000" dirty="0"/>
              <a:t>:</a:t>
            </a:r>
          </a:p>
          <a:p>
            <a:pPr lvl="1"/>
            <a:r>
              <a:rPr lang="en-US" sz="1800" dirty="0"/>
              <a:t>Estimate the value of grants as a percentage of sales and forecast that as operating </a:t>
            </a:r>
            <a:r>
              <a:rPr lang="en-US" sz="1800" dirty="0">
                <a:solidFill>
                  <a:srgbClr val="0070C0"/>
                </a:solidFill>
              </a:rPr>
              <a:t>expenses</a:t>
            </a:r>
            <a:r>
              <a:rPr lang="en-US" sz="1800" dirty="0"/>
              <a:t> as part of compensation expenses.  This method is used because we cannot take care of this future effect via current dilution.</a:t>
            </a:r>
          </a:p>
          <a:p>
            <a:pPr lvl="1"/>
            <a:r>
              <a:rPr lang="en-US" sz="1800" dirty="0"/>
              <a:t>Effects: all other things being equal, </a:t>
            </a:r>
            <a:r>
              <a:rPr lang="en-US" sz="1800" dirty="0">
                <a:solidFill>
                  <a:srgbClr val="0070C0"/>
                </a:solidFill>
              </a:rPr>
              <a:t>reduce</a:t>
            </a:r>
            <a:r>
              <a:rPr lang="en-US" sz="1800" dirty="0"/>
              <a:t> future earnings, </a:t>
            </a:r>
            <a:r>
              <a:rPr lang="en-US" sz="1800" dirty="0">
                <a:solidFill>
                  <a:srgbClr val="0070C0"/>
                </a:solidFill>
              </a:rPr>
              <a:t>cash flows </a:t>
            </a:r>
            <a:r>
              <a:rPr lang="en-US" sz="1800" dirty="0"/>
              <a:t>(so pro forma SBCs should not be added back to arrive at future FCF estimates) and today’s share value.</a:t>
            </a:r>
          </a:p>
        </p:txBody>
      </p:sp>
    </p:spTree>
    <p:extLst>
      <p:ext uri="{BB962C8B-B14F-4D97-AF65-F5344CB8AC3E}">
        <p14:creationId xmlns:p14="http://schemas.microsoft.com/office/powerpoint/2010/main" val="10386304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Accounting for employee option</a:t>
            </a:r>
          </a:p>
        </p:txBody>
      </p:sp>
      <p:sp>
        <p:nvSpPr>
          <p:cNvPr id="3" name="Content Placeholder 2"/>
          <p:cNvSpPr>
            <a:spLocks noGrp="1"/>
          </p:cNvSpPr>
          <p:nvPr>
            <p:ph idx="1"/>
          </p:nvPr>
        </p:nvSpPr>
        <p:spPr>
          <a:xfrm>
            <a:off x="2589212" y="2133599"/>
            <a:ext cx="8915400" cy="4297345"/>
          </a:xfrm>
        </p:spPr>
        <p:txBody>
          <a:bodyPr>
            <a:normAutofit/>
          </a:bodyPr>
          <a:lstStyle/>
          <a:p>
            <a:r>
              <a:rPr lang="en-US" sz="2000" dirty="0"/>
              <a:t>After June 2005, FAS123(R) requires firms to </a:t>
            </a:r>
            <a:r>
              <a:rPr lang="en-US" sz="2000" dirty="0">
                <a:solidFill>
                  <a:srgbClr val="0070C0"/>
                </a:solidFill>
              </a:rPr>
              <a:t>treat employee options as an operating expense</a:t>
            </a:r>
            <a:r>
              <a:rPr lang="en-US" sz="2000" dirty="0"/>
              <a:t>.</a:t>
            </a:r>
          </a:p>
          <a:p>
            <a:r>
              <a:rPr lang="en-US" sz="2000" dirty="0"/>
              <a:t>At the time options are granted, their fair/market value is expensed over the vest period (the period between granting and exercising).</a:t>
            </a:r>
          </a:p>
          <a:p>
            <a:r>
              <a:rPr lang="en-US" sz="2000" dirty="0"/>
              <a:t>Since the cost of options is now recognized under the current standard, those firms that have traditionally used options to substitute for base pay have seen their earnings numbers coming down.</a:t>
            </a:r>
          </a:p>
          <a:p>
            <a:r>
              <a:rPr lang="en-US" sz="2000" dirty="0"/>
              <a:t>This has made the use of employee options less popular today.  Some firms now use restricted stocks, instead of employee options, as their main form of stock-based compensation.</a:t>
            </a:r>
          </a:p>
        </p:txBody>
      </p:sp>
    </p:spTree>
    <p:extLst>
      <p:ext uri="{BB962C8B-B14F-4D97-AF65-F5344CB8AC3E}">
        <p14:creationId xmlns:p14="http://schemas.microsoft.com/office/powerpoint/2010/main" val="1254903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DCF model and process</a:t>
            </a:r>
          </a:p>
        </p:txBody>
      </p:sp>
      <p:sp>
        <p:nvSpPr>
          <p:cNvPr id="3" name="Content Placeholder 2"/>
          <p:cNvSpPr>
            <a:spLocks noGrp="1"/>
          </p:cNvSpPr>
          <p:nvPr>
            <p:ph idx="1"/>
          </p:nvPr>
        </p:nvSpPr>
        <p:spPr>
          <a:xfrm>
            <a:off x="2589212" y="1557495"/>
            <a:ext cx="8915400" cy="4752870"/>
          </a:xfrm>
        </p:spPr>
        <p:txBody>
          <a:bodyPr>
            <a:noAutofit/>
          </a:bodyPr>
          <a:lstStyle/>
          <a:p>
            <a:r>
              <a:rPr lang="en-US" dirty="0"/>
              <a:t>Discounted cash flow (DCF) model is the most widely used valuation method.  Its process:</a:t>
            </a:r>
          </a:p>
          <a:p>
            <a:r>
              <a:rPr lang="en-US" dirty="0"/>
              <a:t>1. Study the target and determine key performance drivers (business due diligence: the equity story).</a:t>
            </a:r>
          </a:p>
          <a:p>
            <a:r>
              <a:rPr lang="en-US" dirty="0"/>
              <a:t>2. Choose an appropriate model:</a:t>
            </a:r>
          </a:p>
          <a:p>
            <a:pPr lvl="1"/>
            <a:r>
              <a:rPr lang="en-US" sz="1800" dirty="0"/>
              <a:t>Choosing a projection period: 5 years?</a:t>
            </a:r>
          </a:p>
          <a:p>
            <a:pPr lvl="1"/>
            <a:r>
              <a:rPr lang="en-US" sz="1800" dirty="0"/>
              <a:t>Valuing the firm vs. valuing equity</a:t>
            </a:r>
          </a:p>
          <a:p>
            <a:r>
              <a:rPr lang="en-US" dirty="0"/>
              <a:t>3. Forecast free cash flows for the </a:t>
            </a:r>
            <a:r>
              <a:rPr lang="en-US"/>
              <a:t>projection period.</a:t>
            </a:r>
            <a:endParaRPr lang="en-US" dirty="0"/>
          </a:p>
          <a:p>
            <a:r>
              <a:rPr lang="en-US" dirty="0"/>
              <a:t>4. Estimate a discount rate:</a:t>
            </a:r>
          </a:p>
          <a:p>
            <a:pPr lvl="1"/>
            <a:r>
              <a:rPr lang="en-US" sz="1800" dirty="0"/>
              <a:t>Cost of debt?  Cost of equity?  WACC?  Capital structure?</a:t>
            </a:r>
          </a:p>
          <a:p>
            <a:r>
              <a:rPr lang="en-US" dirty="0"/>
              <a:t>5. Determine the terminal value:</a:t>
            </a:r>
          </a:p>
          <a:p>
            <a:pPr lvl="1"/>
            <a:r>
              <a:rPr lang="en-US" sz="1800" dirty="0"/>
              <a:t>Exit multiple method?  Growing perpetuity method?</a:t>
            </a:r>
          </a:p>
          <a:p>
            <a:r>
              <a:rPr lang="en-US" dirty="0"/>
              <a:t>6. Complete valuation:</a:t>
            </a:r>
          </a:p>
          <a:p>
            <a:pPr lvl="1"/>
            <a:r>
              <a:rPr lang="en-US" sz="1800" dirty="0"/>
              <a:t>Sensitivity analysis: a range of value estimates</a:t>
            </a:r>
          </a:p>
        </p:txBody>
      </p:sp>
    </p:spTree>
    <p:extLst>
      <p:ext uri="{BB962C8B-B14F-4D97-AF65-F5344CB8AC3E}">
        <p14:creationId xmlns:p14="http://schemas.microsoft.com/office/powerpoint/2010/main" val="19827897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Adjustment for employee options</a:t>
            </a:r>
          </a:p>
        </p:txBody>
      </p:sp>
      <p:sp>
        <p:nvSpPr>
          <p:cNvPr id="3" name="Content Placeholder 2"/>
          <p:cNvSpPr>
            <a:spLocks noGrp="1"/>
          </p:cNvSpPr>
          <p:nvPr>
            <p:ph idx="1"/>
          </p:nvPr>
        </p:nvSpPr>
        <p:spPr/>
        <p:txBody>
          <a:bodyPr>
            <a:normAutofit lnSpcReduction="10000"/>
          </a:bodyPr>
          <a:lstStyle/>
          <a:p>
            <a:r>
              <a:rPr lang="en-US" sz="2000" dirty="0"/>
              <a:t>Options affect equity value </a:t>
            </a:r>
            <a:r>
              <a:rPr lang="en-US" sz="2000" dirty="0">
                <a:solidFill>
                  <a:srgbClr val="0070C0"/>
                </a:solidFill>
              </a:rPr>
              <a:t>at exercise </a:t>
            </a:r>
            <a:r>
              <a:rPr lang="en-US" sz="2000" dirty="0"/>
              <a:t>because shares are issued at a price (exercise price) that is lower than the prevailing market price.  Option payoff is a zero-sum gain: when employees receive positive payoffs, the existing owners are the one paying for it.  This reduces equity value.</a:t>
            </a:r>
          </a:p>
          <a:p>
            <a:r>
              <a:rPr lang="en-US" sz="2000" dirty="0"/>
              <a:t>Options affect equity value </a:t>
            </a:r>
            <a:r>
              <a:rPr lang="en-US" sz="2000" dirty="0">
                <a:solidFill>
                  <a:srgbClr val="0070C0"/>
                </a:solidFill>
              </a:rPr>
              <a:t>before exercise </a:t>
            </a:r>
            <a:r>
              <a:rPr lang="en-US" sz="2000" dirty="0"/>
              <a:t>because there is a non-zero probability that options will be exercised in the future.</a:t>
            </a:r>
          </a:p>
          <a:p>
            <a:r>
              <a:rPr lang="en-US" sz="2000" dirty="0"/>
              <a:t>There are at least </a:t>
            </a:r>
            <a:r>
              <a:rPr lang="en-US" sz="2000" dirty="0">
                <a:solidFill>
                  <a:srgbClr val="0070C0"/>
                </a:solidFill>
              </a:rPr>
              <a:t>two possible adjustments </a:t>
            </a:r>
            <a:r>
              <a:rPr lang="en-US" sz="2000" dirty="0"/>
              <a:t>for those options </a:t>
            </a:r>
            <a:r>
              <a:rPr lang="en-US" sz="2000" dirty="0">
                <a:solidFill>
                  <a:srgbClr val="0070C0"/>
                </a:solidFill>
              </a:rPr>
              <a:t>granted in the past</a:t>
            </a:r>
            <a:r>
              <a:rPr lang="en-US" sz="2000" dirty="0"/>
              <a:t>: (1) The diluted share count method, and (2) the fair option value method.  Using either of the two methods requires </a:t>
            </a:r>
            <a:r>
              <a:rPr lang="en-US" sz="2000" dirty="0">
                <a:solidFill>
                  <a:srgbClr val="0070C0"/>
                </a:solidFill>
              </a:rPr>
              <a:t>adding back the expensed employee options </a:t>
            </a:r>
            <a:r>
              <a:rPr lang="en-US" sz="2000" dirty="0"/>
              <a:t>(vis-à-vis FAS123(R)) first.</a:t>
            </a:r>
          </a:p>
        </p:txBody>
      </p:sp>
    </p:spTree>
    <p:extLst>
      <p:ext uri="{BB962C8B-B14F-4D97-AF65-F5344CB8AC3E}">
        <p14:creationId xmlns:p14="http://schemas.microsoft.com/office/powerpoint/2010/main" val="18624405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diluted share count method</a:t>
            </a:r>
          </a:p>
        </p:txBody>
      </p:sp>
      <p:sp>
        <p:nvSpPr>
          <p:cNvPr id="3" name="Content Placeholder 2"/>
          <p:cNvSpPr>
            <a:spLocks noGrp="1"/>
          </p:cNvSpPr>
          <p:nvPr>
            <p:ph idx="1"/>
          </p:nvPr>
        </p:nvSpPr>
        <p:spPr>
          <a:xfrm>
            <a:off x="2589212" y="1905000"/>
            <a:ext cx="8915400" cy="4736960"/>
          </a:xfrm>
        </p:spPr>
        <p:txBody>
          <a:bodyPr/>
          <a:lstStyle/>
          <a:p>
            <a:r>
              <a:rPr lang="en-US" sz="2000" dirty="0"/>
              <a:t>Step (1): Count the number of new shares if options are exercised.</a:t>
            </a:r>
          </a:p>
          <a:p>
            <a:pPr lvl="1"/>
            <a:r>
              <a:rPr lang="en-US" sz="1800" dirty="0"/>
              <a:t>Some bankers would only count those in-the-money options (called partial dilution), whereas some bankers would count all options (called full dilution).</a:t>
            </a:r>
          </a:p>
          <a:p>
            <a:r>
              <a:rPr lang="en-US" sz="2000" dirty="0"/>
              <a:t>Step (2): Add the number of new shares to primary shares outstanding to arrive at the number of diluted shares.</a:t>
            </a:r>
          </a:p>
          <a:p>
            <a:r>
              <a:rPr lang="en-US" sz="2000" dirty="0"/>
              <a:t>Step (3): Divide equity value by the number of diluted shares to arrive at a lower share value than otherwise would be to reflect to the cost of option compensation.</a:t>
            </a:r>
          </a:p>
          <a:p>
            <a:r>
              <a:rPr lang="en-US" sz="2000" dirty="0"/>
              <a:t>This method often fails to consider that </a:t>
            </a:r>
            <a:r>
              <a:rPr lang="en-US" sz="2000" dirty="0">
                <a:solidFill>
                  <a:srgbClr val="0070C0"/>
                </a:solidFill>
              </a:rPr>
              <a:t>exercising options </a:t>
            </a:r>
            <a:r>
              <a:rPr lang="en-US" sz="2000" dirty="0"/>
              <a:t>will bring in </a:t>
            </a:r>
            <a:r>
              <a:rPr lang="en-US" sz="2000" dirty="0">
                <a:solidFill>
                  <a:srgbClr val="0070C0"/>
                </a:solidFill>
              </a:rPr>
              <a:t>cash</a:t>
            </a:r>
            <a:r>
              <a:rPr lang="en-US" sz="2000" dirty="0"/>
              <a:t> into the firm.</a:t>
            </a:r>
          </a:p>
          <a:p>
            <a:pPr lvl="1"/>
            <a:r>
              <a:rPr lang="en-US" sz="1800" dirty="0"/>
              <a:t>This method would then underestimate share value.</a:t>
            </a:r>
          </a:p>
        </p:txBody>
      </p:sp>
    </p:spTree>
    <p:extLst>
      <p:ext uri="{BB962C8B-B14F-4D97-AF65-F5344CB8AC3E}">
        <p14:creationId xmlns:p14="http://schemas.microsoft.com/office/powerpoint/2010/main" val="10734794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a:t>
            </a:r>
          </a:p>
        </p:txBody>
      </p:sp>
      <p:sp>
        <p:nvSpPr>
          <p:cNvPr id="3" name="Content Placeholder 2"/>
          <p:cNvSpPr>
            <a:spLocks noGrp="1"/>
          </p:cNvSpPr>
          <p:nvPr>
            <p:ph idx="1"/>
          </p:nvPr>
        </p:nvSpPr>
        <p:spPr>
          <a:xfrm>
            <a:off x="2589212" y="1905000"/>
            <a:ext cx="8915400" cy="4596284"/>
          </a:xfrm>
        </p:spPr>
        <p:txBody>
          <a:bodyPr>
            <a:normAutofit fontScale="92500" lnSpcReduction="20000"/>
          </a:bodyPr>
          <a:lstStyle/>
          <a:p>
            <a:r>
              <a:rPr lang="en-US" sz="2000" dirty="0"/>
              <a:t>Consider a firm with 100 shares outstanding (that is, basic shares = 100 shares).  Without considering options granted, the current share value is </a:t>
            </a:r>
            <a:r>
              <a:rPr lang="en-US" sz="2000" dirty="0">
                <a:solidFill>
                  <a:srgbClr val="0070C0"/>
                </a:solidFill>
              </a:rPr>
              <a:t>$10 </a:t>
            </a:r>
            <a:r>
              <a:rPr lang="en-US" sz="2000" dirty="0"/>
              <a:t>each.  </a:t>
            </a:r>
          </a:p>
          <a:p>
            <a:r>
              <a:rPr lang="en-US" sz="2000" dirty="0"/>
              <a:t>The firm issued 10 options outstanding for its managers at an exercise price of $5 each.</a:t>
            </a:r>
          </a:p>
          <a:p>
            <a:r>
              <a:rPr lang="en-US" sz="2000" dirty="0"/>
              <a:t>The options are in the money.  Thus the diluted share count is 110 (100 + 10).</a:t>
            </a:r>
          </a:p>
          <a:p>
            <a:r>
              <a:rPr lang="en-US" sz="2000" dirty="0"/>
              <a:t>The exercise proceeds is $50 ($5 * 10), and this amount is added to equity value to arrive at a diluted equity value of $1050 ($10 * 100 + $50).</a:t>
            </a:r>
          </a:p>
          <a:p>
            <a:r>
              <a:rPr lang="en-US" sz="2000" dirty="0"/>
              <a:t>The diluted share value is </a:t>
            </a:r>
            <a:r>
              <a:rPr lang="en-US" sz="2000" dirty="0">
                <a:solidFill>
                  <a:srgbClr val="0070C0"/>
                </a:solidFill>
              </a:rPr>
              <a:t>$9.545 </a:t>
            </a:r>
            <a:r>
              <a:rPr lang="en-US" sz="2000" dirty="0"/>
              <a:t>($1050 / 110).</a:t>
            </a:r>
          </a:p>
          <a:p>
            <a:r>
              <a:rPr lang="en-US" sz="2000" dirty="0"/>
              <a:t>This example illustrates that options granting is costly to shareholders.</a:t>
            </a:r>
          </a:p>
          <a:p>
            <a:r>
              <a:rPr lang="en-US" sz="2000" dirty="0"/>
              <a:t>Another scenario: what if the exercise price is $12?</a:t>
            </a:r>
          </a:p>
          <a:p>
            <a:r>
              <a:rPr lang="en-US" sz="2000" dirty="0"/>
              <a:t>Answer: Options are out-of-money ($12 &gt; $10) and thus have no dilutive effect.</a:t>
            </a:r>
          </a:p>
        </p:txBody>
      </p:sp>
    </p:spTree>
    <p:extLst>
      <p:ext uri="{BB962C8B-B14F-4D97-AF65-F5344CB8AC3E}">
        <p14:creationId xmlns:p14="http://schemas.microsoft.com/office/powerpoint/2010/main" val="5893952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FF0000"/>
                </a:solidFill>
              </a:rPr>
              <a:t>*</a:t>
            </a:r>
            <a:r>
              <a:rPr lang="en-US"/>
              <a:t>Convertible </a:t>
            </a:r>
            <a:r>
              <a:rPr lang="en-US" dirty="0"/>
              <a:t>bond dilution</a:t>
            </a:r>
          </a:p>
        </p:txBody>
      </p:sp>
      <p:sp>
        <p:nvSpPr>
          <p:cNvPr id="3" name="Content Placeholder 2"/>
          <p:cNvSpPr>
            <a:spLocks noGrp="1"/>
          </p:cNvSpPr>
          <p:nvPr>
            <p:ph idx="1"/>
          </p:nvPr>
        </p:nvSpPr>
        <p:spPr>
          <a:xfrm>
            <a:off x="2589212" y="2133599"/>
            <a:ext cx="8915400" cy="4397830"/>
          </a:xfrm>
        </p:spPr>
        <p:txBody>
          <a:bodyPr>
            <a:normAutofit fontScale="92500" lnSpcReduction="10000"/>
          </a:bodyPr>
          <a:lstStyle/>
          <a:p>
            <a:r>
              <a:rPr lang="en-US" dirty="0"/>
              <a:t>The options dilution method can be used in a similar way for convertible bonds.</a:t>
            </a:r>
          </a:p>
          <a:p>
            <a:r>
              <a:rPr lang="en-US" dirty="0"/>
              <a:t>Consider a firm with 1 million shares outstanding.  Without considering convertible features of convertible bonds (that is, assuming that bonds will not be converted), its share value is $100 each.  Thus, equity value is $100 million.</a:t>
            </a:r>
          </a:p>
          <a:p>
            <a:r>
              <a:rPr lang="en-US" dirty="0"/>
              <a:t>The firm has $10 million (book value)of convertible bonds.  Par $1000.  Thus, there are 10,000 bonds ($10 million / $1000).</a:t>
            </a:r>
          </a:p>
          <a:p>
            <a:r>
              <a:rPr lang="en-US" dirty="0"/>
              <a:t>The conversion price is $50.</a:t>
            </a:r>
          </a:p>
          <a:p>
            <a:r>
              <a:rPr lang="en-US" dirty="0"/>
              <a:t>Convertible bonds are in-the-money ($100 &gt; $50).</a:t>
            </a:r>
          </a:p>
          <a:p>
            <a:r>
              <a:rPr lang="en-US" dirty="0"/>
              <a:t>One bond can be converted into 20 shares ($1000 / $50).</a:t>
            </a:r>
          </a:p>
          <a:p>
            <a:r>
              <a:rPr lang="en-US" dirty="0"/>
              <a:t>New shares via conversion: 20 * 10,000 = 200,000.  Thus, the diluted share count is 1.2 million shares (1 million + 200,000).</a:t>
            </a:r>
          </a:p>
          <a:p>
            <a:r>
              <a:rPr lang="en-US" dirty="0"/>
              <a:t>If bonds are converted, equity value will go up by $10 million to $110 million.</a:t>
            </a:r>
          </a:p>
          <a:p>
            <a:r>
              <a:rPr lang="en-US" dirty="0"/>
              <a:t>Diluted share value =$91.67 ($110 million / 1.2 million)</a:t>
            </a:r>
          </a:p>
        </p:txBody>
      </p:sp>
    </p:spTree>
    <p:extLst>
      <p:ext uri="{BB962C8B-B14F-4D97-AF65-F5344CB8AC3E}">
        <p14:creationId xmlns:p14="http://schemas.microsoft.com/office/powerpoint/2010/main" val="13649915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fair option value method</a:t>
            </a:r>
          </a:p>
        </p:txBody>
      </p:sp>
      <p:sp>
        <p:nvSpPr>
          <p:cNvPr id="3" name="Content Placeholder 2"/>
          <p:cNvSpPr>
            <a:spLocks noGrp="1"/>
          </p:cNvSpPr>
          <p:nvPr>
            <p:ph idx="1"/>
          </p:nvPr>
        </p:nvSpPr>
        <p:spPr>
          <a:xfrm>
            <a:off x="2589212" y="1668026"/>
            <a:ext cx="8915400" cy="5189974"/>
          </a:xfrm>
        </p:spPr>
        <p:txBody>
          <a:bodyPr>
            <a:noAutofit/>
          </a:bodyPr>
          <a:lstStyle/>
          <a:p>
            <a:r>
              <a:rPr lang="en-US" sz="2000" dirty="0"/>
              <a:t>Step (1): Estimate the fair value of granted options using an option-pricing method (B-S, binomial, or simulation).</a:t>
            </a:r>
          </a:p>
          <a:p>
            <a:pPr lvl="1"/>
            <a:r>
              <a:rPr lang="en-US" sz="1800" dirty="0"/>
              <a:t>Bankers’ often consult with internal derivative specialists on option pricing.</a:t>
            </a:r>
          </a:p>
          <a:p>
            <a:r>
              <a:rPr lang="en-US" sz="2000" dirty="0"/>
              <a:t>Step (2): Subtract this estimate from firm value to arrive at adjusted equity value.</a:t>
            </a:r>
          </a:p>
          <a:p>
            <a:r>
              <a:rPr lang="en-US" sz="2000" dirty="0"/>
              <a:t>Step (3): Divide the adjusted equity value by </a:t>
            </a:r>
            <a:r>
              <a:rPr lang="en-US" sz="2000" dirty="0">
                <a:solidFill>
                  <a:srgbClr val="0070C0"/>
                </a:solidFill>
              </a:rPr>
              <a:t>primary/basic shares </a:t>
            </a:r>
            <a:r>
              <a:rPr lang="en-US" sz="2000" dirty="0"/>
              <a:t>outstanding to arrive at share value.</a:t>
            </a:r>
          </a:p>
          <a:p>
            <a:r>
              <a:rPr lang="en-US" sz="2000" dirty="0"/>
              <a:t>The same method can be used for the adjustments of other claims: warrants and the conversion options associated with convertible bonds.</a:t>
            </a:r>
          </a:p>
          <a:p>
            <a:r>
              <a:rPr lang="en-US" sz="2000" dirty="0"/>
              <a:t>Warrants are call options issued by the firm.</a:t>
            </a:r>
          </a:p>
          <a:p>
            <a:r>
              <a:rPr lang="en-US" sz="2000" dirty="0"/>
              <a:t>Overall, this method is better than the diluted share count method.</a:t>
            </a:r>
          </a:p>
        </p:txBody>
      </p:sp>
    </p:spTree>
    <p:extLst>
      <p:ext uri="{BB962C8B-B14F-4D97-AF65-F5344CB8AC3E}">
        <p14:creationId xmlns:p14="http://schemas.microsoft.com/office/powerpoint/2010/main" val="19073988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Adjustment for </a:t>
            </a:r>
            <a:r>
              <a:rPr lang="en-US" i="1" dirty="0">
                <a:solidFill>
                  <a:schemeClr val="tx1">
                    <a:lumMod val="95000"/>
                    <a:lumOff val="5000"/>
                  </a:schemeClr>
                </a:solidFill>
              </a:rPr>
              <a:t>expected</a:t>
            </a:r>
            <a:r>
              <a:rPr lang="en-US" dirty="0"/>
              <a:t> option grants</a:t>
            </a:r>
          </a:p>
        </p:txBody>
      </p:sp>
      <p:sp>
        <p:nvSpPr>
          <p:cNvPr id="3" name="Content Placeholder 2"/>
          <p:cNvSpPr>
            <a:spLocks noGrp="1"/>
          </p:cNvSpPr>
          <p:nvPr>
            <p:ph idx="1"/>
          </p:nvPr>
        </p:nvSpPr>
        <p:spPr/>
        <p:txBody>
          <a:bodyPr/>
          <a:lstStyle/>
          <a:p>
            <a:r>
              <a:rPr lang="en-US" sz="2000" dirty="0"/>
              <a:t>If the firm intends to continue to grant options, the adjustments are:</a:t>
            </a:r>
          </a:p>
          <a:p>
            <a:r>
              <a:rPr lang="en-US" sz="2000" dirty="0"/>
              <a:t>Step (1): Compute the value of options granted each year over the past few years as a percentage of sales. </a:t>
            </a:r>
          </a:p>
          <a:p>
            <a:r>
              <a:rPr lang="en-US" sz="2000" dirty="0"/>
              <a:t>Step (2): Forecast the value of option grants as a percentage of sales into future years.  This series of percentages should be decreasing over time to reflect the fact that options are more heavily used when firms are younger.</a:t>
            </a:r>
          </a:p>
          <a:p>
            <a:r>
              <a:rPr lang="en-US" sz="2000" dirty="0"/>
              <a:t>The value of option grants in the future is an </a:t>
            </a:r>
            <a:r>
              <a:rPr lang="en-US" sz="2000" dirty="0">
                <a:solidFill>
                  <a:srgbClr val="0070C0"/>
                </a:solidFill>
              </a:rPr>
              <a:t>operating expense</a:t>
            </a:r>
            <a:r>
              <a:rPr lang="en-US" sz="2000" dirty="0"/>
              <a:t>.  This would reduce earnings and cash flows in the future and make share value lower than otherwise would be.</a:t>
            </a:r>
          </a:p>
          <a:p>
            <a:endParaRPr lang="en-US" dirty="0"/>
          </a:p>
        </p:txBody>
      </p:sp>
    </p:spTree>
    <p:extLst>
      <p:ext uri="{BB962C8B-B14F-4D97-AF65-F5344CB8AC3E}">
        <p14:creationId xmlns:p14="http://schemas.microsoft.com/office/powerpoint/2010/main" val="12725982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Summarizing SBC adjustments</a:t>
            </a:r>
          </a:p>
        </p:txBody>
      </p:sp>
      <p:sp>
        <p:nvSpPr>
          <p:cNvPr id="3" name="Content Placeholder 2"/>
          <p:cNvSpPr>
            <a:spLocks noGrp="1"/>
          </p:cNvSpPr>
          <p:nvPr>
            <p:ph idx="1"/>
          </p:nvPr>
        </p:nvSpPr>
        <p:spPr>
          <a:xfrm>
            <a:off x="2589212" y="1647931"/>
            <a:ext cx="8915400" cy="4732772"/>
          </a:xfrm>
        </p:spPr>
        <p:txBody>
          <a:bodyPr>
            <a:normAutofit fontScale="92500" lnSpcReduction="10000"/>
          </a:bodyPr>
          <a:lstStyle/>
          <a:p>
            <a:r>
              <a:rPr lang="en-US" sz="2000" dirty="0"/>
              <a:t>SBC adjustments are performed for both SBC in the future and SBC in the past.</a:t>
            </a:r>
          </a:p>
          <a:p>
            <a:r>
              <a:rPr lang="en-US" sz="2000" dirty="0"/>
              <a:t>SBC </a:t>
            </a:r>
            <a:r>
              <a:rPr lang="en-US" sz="2000" dirty="0">
                <a:solidFill>
                  <a:srgbClr val="0070C0"/>
                </a:solidFill>
              </a:rPr>
              <a:t>in the future </a:t>
            </a:r>
            <a:r>
              <a:rPr lang="en-US" sz="2000" dirty="0"/>
              <a:t>is treated like salary, a plain vanilla operating expense; as if it involves cash flows such that </a:t>
            </a:r>
            <a:r>
              <a:rPr lang="en-US" sz="2000" dirty="0">
                <a:solidFill>
                  <a:srgbClr val="0070C0"/>
                </a:solidFill>
              </a:rPr>
              <a:t>FCF is reduced</a:t>
            </a:r>
            <a:r>
              <a:rPr lang="en-US" sz="2000" dirty="0"/>
              <a:t>.  Thus, SBC is not added back in order to capture the negative SBC effect on valuation.  This is a “</a:t>
            </a:r>
            <a:r>
              <a:rPr lang="en-US" sz="2000" dirty="0">
                <a:solidFill>
                  <a:srgbClr val="0070C0"/>
                </a:solidFill>
              </a:rPr>
              <a:t>flow” adjustment</a:t>
            </a:r>
            <a:r>
              <a:rPr lang="en-US" sz="2000" dirty="0"/>
              <a:t>.</a:t>
            </a:r>
          </a:p>
          <a:p>
            <a:r>
              <a:rPr lang="en-US" sz="2000" dirty="0"/>
              <a:t>SBC </a:t>
            </a:r>
            <a:r>
              <a:rPr lang="en-US" sz="2000" dirty="0">
                <a:solidFill>
                  <a:srgbClr val="0070C0"/>
                </a:solidFill>
              </a:rPr>
              <a:t>in the past </a:t>
            </a:r>
            <a:r>
              <a:rPr lang="en-US" sz="2000" dirty="0"/>
              <a:t>requires a “</a:t>
            </a:r>
            <a:r>
              <a:rPr lang="en-US" sz="2000" dirty="0">
                <a:solidFill>
                  <a:srgbClr val="0070C0"/>
                </a:solidFill>
              </a:rPr>
              <a:t>stock” adjustment</a:t>
            </a:r>
            <a:r>
              <a:rPr lang="en-US" sz="2000" dirty="0"/>
              <a:t>; thus, </a:t>
            </a:r>
            <a:r>
              <a:rPr lang="en-US" sz="2000" dirty="0">
                <a:solidFill>
                  <a:srgbClr val="0070C0"/>
                </a:solidFill>
              </a:rPr>
              <a:t>SBC is added back </a:t>
            </a:r>
            <a:r>
              <a:rPr lang="en-US" sz="2000" dirty="0"/>
              <a:t>to arrive at historical FCF </a:t>
            </a:r>
            <a:r>
              <a:rPr lang="en-US" sz="2000" dirty="0">
                <a:solidFill>
                  <a:srgbClr val="0070C0"/>
                </a:solidFill>
              </a:rPr>
              <a:t>if needed </a:t>
            </a:r>
            <a:r>
              <a:rPr lang="en-US" sz="2000" dirty="0"/>
              <a:t>(i.e., no “flow” adjustment).  The adjustment can be done in </a:t>
            </a:r>
            <a:r>
              <a:rPr lang="en-US" sz="2000" dirty="0">
                <a:solidFill>
                  <a:srgbClr val="0070C0"/>
                </a:solidFill>
              </a:rPr>
              <a:t>2 possible ways</a:t>
            </a:r>
            <a:r>
              <a:rPr lang="en-US" sz="2000" dirty="0"/>
              <a:t>:</a:t>
            </a:r>
          </a:p>
          <a:p>
            <a:pPr lvl="1"/>
            <a:r>
              <a:rPr lang="en-US" sz="1900" dirty="0"/>
              <a:t>(1) Dilution method is used to capture the SBC effect on valuation.  The method can be used for both restricted shares and stock options.  But note that for stock options, equity value should be increased in the amount of the PV of expected option exercise cash proceeds.</a:t>
            </a:r>
          </a:p>
          <a:p>
            <a:pPr lvl="1"/>
            <a:r>
              <a:rPr lang="en-US" sz="1900" dirty="0"/>
              <a:t>(2) If SBC is in the form of stock options, overhanging SBC can be treated like a liability (think: debt).  That is, the MV of options, along with the MV of debt, is deducted from EV to arrive at equity value.</a:t>
            </a:r>
          </a:p>
        </p:txBody>
      </p:sp>
    </p:spTree>
    <p:extLst>
      <p:ext uri="{BB962C8B-B14F-4D97-AF65-F5344CB8AC3E}">
        <p14:creationId xmlns:p14="http://schemas.microsoft.com/office/powerpoint/2010/main" val="5515714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premium</a:t>
            </a:r>
          </a:p>
        </p:txBody>
      </p:sp>
      <p:sp>
        <p:nvSpPr>
          <p:cNvPr id="3" name="Content Placeholder 2"/>
          <p:cNvSpPr>
            <a:spLocks noGrp="1"/>
          </p:cNvSpPr>
          <p:nvPr>
            <p:ph idx="1"/>
          </p:nvPr>
        </p:nvSpPr>
        <p:spPr/>
        <p:txBody>
          <a:bodyPr>
            <a:noAutofit/>
          </a:bodyPr>
          <a:lstStyle/>
          <a:p>
            <a:r>
              <a:rPr lang="en-US" sz="2000" dirty="0"/>
              <a:t>A target in an acquisition deal is </a:t>
            </a:r>
            <a:r>
              <a:rPr lang="en-US" sz="2000" dirty="0">
                <a:solidFill>
                  <a:srgbClr val="0070C0"/>
                </a:solidFill>
              </a:rPr>
              <a:t>usually</a:t>
            </a:r>
            <a:r>
              <a:rPr lang="en-US" sz="2000" dirty="0"/>
              <a:t> priced at a </a:t>
            </a:r>
            <a:r>
              <a:rPr lang="en-US" sz="2000" dirty="0">
                <a:solidFill>
                  <a:srgbClr val="0070C0"/>
                </a:solidFill>
              </a:rPr>
              <a:t>30% premium </a:t>
            </a:r>
            <a:r>
              <a:rPr lang="en-US" sz="2000" dirty="0">
                <a:solidFill>
                  <a:schemeClr val="tx1"/>
                </a:solidFill>
              </a:rPr>
              <a:t>for equity value </a:t>
            </a:r>
            <a:r>
              <a:rPr lang="en-US" sz="2000" dirty="0"/>
              <a:t>because the acquirer gains the </a:t>
            </a:r>
            <a:r>
              <a:rPr lang="en-US" sz="2000" dirty="0">
                <a:solidFill>
                  <a:srgbClr val="0070C0"/>
                </a:solidFill>
              </a:rPr>
              <a:t>control </a:t>
            </a:r>
            <a:r>
              <a:rPr lang="en-US" sz="2000" dirty="0"/>
              <a:t>of the firm and the control has value.</a:t>
            </a:r>
          </a:p>
          <a:p>
            <a:r>
              <a:rPr lang="en-US" sz="2000" dirty="0"/>
              <a:t>In contrast, in private firms, there is often a </a:t>
            </a:r>
            <a:r>
              <a:rPr lang="en-US" sz="2000" dirty="0">
                <a:solidFill>
                  <a:srgbClr val="0070C0"/>
                </a:solidFill>
              </a:rPr>
              <a:t>discount</a:t>
            </a:r>
            <a:r>
              <a:rPr lang="en-US" sz="2000" dirty="0"/>
              <a:t> when </a:t>
            </a:r>
            <a:r>
              <a:rPr lang="en-US" sz="2000" dirty="0">
                <a:solidFill>
                  <a:srgbClr val="0070C0"/>
                </a:solidFill>
              </a:rPr>
              <a:t>minority stakes</a:t>
            </a:r>
            <a:r>
              <a:rPr lang="en-US" sz="2000" dirty="0"/>
              <a:t> are sold because of the absence of control.</a:t>
            </a:r>
          </a:p>
          <a:p>
            <a:r>
              <a:rPr lang="en-US" sz="2000" dirty="0"/>
              <a:t>The value of control is a positive function of (1) the improvement in value under a more capable management team, and (2) the probability that a change of control would happen.</a:t>
            </a:r>
          </a:p>
          <a:p>
            <a:r>
              <a:rPr lang="en-US" sz="2000" dirty="0">
                <a:solidFill>
                  <a:srgbClr val="FF0000"/>
                </a:solidFill>
              </a:rPr>
              <a:t>Question</a:t>
            </a:r>
            <a:r>
              <a:rPr lang="en-US" sz="2000" dirty="0"/>
              <a:t>: Company A is a publicly traded firm whose CEO is entrenched and has full control of the firm.  What would happen to A’s share price if the CEO suddenly dies in a terrorist attack?</a:t>
            </a:r>
          </a:p>
        </p:txBody>
      </p:sp>
    </p:spTree>
    <p:extLst>
      <p:ext uri="{BB962C8B-B14F-4D97-AF65-F5344CB8AC3E}">
        <p14:creationId xmlns:p14="http://schemas.microsoft.com/office/powerpoint/2010/main" val="3185559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Synergy premium</a:t>
            </a:r>
          </a:p>
        </p:txBody>
      </p:sp>
      <p:sp>
        <p:nvSpPr>
          <p:cNvPr id="3" name="Content Placeholder 2"/>
          <p:cNvSpPr>
            <a:spLocks noGrp="1"/>
          </p:cNvSpPr>
          <p:nvPr>
            <p:ph idx="1"/>
          </p:nvPr>
        </p:nvSpPr>
        <p:spPr>
          <a:xfrm>
            <a:off x="2589212" y="1647930"/>
            <a:ext cx="8915400" cy="4582048"/>
          </a:xfrm>
        </p:spPr>
        <p:txBody>
          <a:bodyPr>
            <a:noAutofit/>
          </a:bodyPr>
          <a:lstStyle/>
          <a:p>
            <a:r>
              <a:rPr lang="en-US" sz="2000" dirty="0"/>
              <a:t>Synergy: 1 + 1 &gt; 2.</a:t>
            </a:r>
          </a:p>
          <a:p>
            <a:r>
              <a:rPr lang="en-US" sz="2000" dirty="0"/>
              <a:t>Synergy may be created via (1) horizontal merger: business consolidation occurs between two entities that compete for the same (or similar) clientele, or (2) vertical merger: merger between two entities that operate at different stages of the production process.</a:t>
            </a:r>
          </a:p>
          <a:p>
            <a:r>
              <a:rPr lang="en-US" sz="2000" dirty="0"/>
              <a:t>Synergy can be very substantial among horizontal mergers.  Therefore, approval from anti-trust agency can be an issue.</a:t>
            </a:r>
          </a:p>
          <a:p>
            <a:r>
              <a:rPr lang="en-US" sz="2000" dirty="0"/>
              <a:t>For commodity-like products and services, if sufficient consolidation is achieved, say the top 3 or 4 firms control say 60% or 70% of the market, we often see firms gaining market power, setting prices for their products and services, and improving their profit margins and cash flows, and thus leading to higher valuation.  Example: the consolidation of airline industry.</a:t>
            </a:r>
          </a:p>
        </p:txBody>
      </p:sp>
    </p:spTree>
    <p:extLst>
      <p:ext uri="{BB962C8B-B14F-4D97-AF65-F5344CB8AC3E}">
        <p14:creationId xmlns:p14="http://schemas.microsoft.com/office/powerpoint/2010/main" val="1832109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Private target discount</a:t>
            </a:r>
          </a:p>
        </p:txBody>
      </p:sp>
      <p:sp>
        <p:nvSpPr>
          <p:cNvPr id="3" name="Content Placeholder 2"/>
          <p:cNvSpPr>
            <a:spLocks noGrp="1"/>
          </p:cNvSpPr>
          <p:nvPr>
            <p:ph idx="1"/>
          </p:nvPr>
        </p:nvSpPr>
        <p:spPr>
          <a:xfrm>
            <a:off x="2589212" y="1738365"/>
            <a:ext cx="8915400" cy="4172857"/>
          </a:xfrm>
        </p:spPr>
        <p:txBody>
          <a:bodyPr>
            <a:normAutofit fontScale="92500" lnSpcReduction="20000"/>
          </a:bodyPr>
          <a:lstStyle/>
          <a:p>
            <a:r>
              <a:rPr lang="en-US" sz="2000" dirty="0"/>
              <a:t>All other things being equal, </a:t>
            </a:r>
            <a:r>
              <a:rPr lang="en-US" sz="2000" dirty="0">
                <a:solidFill>
                  <a:srgbClr val="0070C0"/>
                </a:solidFill>
              </a:rPr>
              <a:t>small targets </a:t>
            </a:r>
            <a:r>
              <a:rPr lang="en-US" sz="2000" dirty="0"/>
              <a:t>tend to be valued at a 20% or more </a:t>
            </a:r>
            <a:r>
              <a:rPr lang="en-US" sz="2000" dirty="0">
                <a:solidFill>
                  <a:srgbClr val="0070C0"/>
                </a:solidFill>
              </a:rPr>
              <a:t>discount</a:t>
            </a:r>
            <a:r>
              <a:rPr lang="en-US" sz="2000" dirty="0"/>
              <a:t> than their publicly traded </a:t>
            </a:r>
            <a:r>
              <a:rPr lang="en-US" sz="2000" dirty="0" err="1"/>
              <a:t>comparables</a:t>
            </a:r>
            <a:r>
              <a:rPr lang="en-US" sz="2000" dirty="0"/>
              <a:t>.</a:t>
            </a:r>
          </a:p>
          <a:p>
            <a:r>
              <a:rPr lang="en-US" sz="2000" dirty="0"/>
              <a:t>This private target discount can be understood by the following discounts (they correlates and are not mutually exclusive):	</a:t>
            </a:r>
          </a:p>
          <a:p>
            <a:pPr lvl="1"/>
            <a:r>
              <a:rPr lang="en-US" sz="2000" dirty="0"/>
              <a:t>Size discount: bankers sometimes price small targets at an additional discount.  This discount can be achieved by either applying a higher cost of equity or simply applying a discount on share value.</a:t>
            </a:r>
          </a:p>
          <a:p>
            <a:pPr lvl="1"/>
            <a:r>
              <a:rPr lang="en-US" sz="2000" dirty="0"/>
              <a:t>Illiquidity discount: private firms have low illiquidity for their shares, and their pricing is subject to an additional illiquidity discount, usually around 20-30%.</a:t>
            </a:r>
          </a:p>
          <a:p>
            <a:pPr lvl="1"/>
            <a:r>
              <a:rPr lang="en-US" sz="2000" dirty="0"/>
              <a:t>Idiosyncratic risk discount: private targets are often held by investors who do not hold a well-diversified portfolio.  Thus, idiosyncratic risk is priced and leads to a lower valuation.</a:t>
            </a:r>
          </a:p>
        </p:txBody>
      </p:sp>
    </p:spTree>
    <p:extLst>
      <p:ext uri="{BB962C8B-B14F-4D97-AF65-F5344CB8AC3E}">
        <p14:creationId xmlns:p14="http://schemas.microsoft.com/office/powerpoint/2010/main" val="80578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 Study the target</a:t>
            </a:r>
          </a:p>
        </p:txBody>
      </p:sp>
      <p:sp>
        <p:nvSpPr>
          <p:cNvPr id="3" name="Content Placeholder 2"/>
          <p:cNvSpPr>
            <a:spLocks noGrp="1"/>
          </p:cNvSpPr>
          <p:nvPr>
            <p:ph idx="1"/>
          </p:nvPr>
        </p:nvSpPr>
        <p:spPr>
          <a:xfrm>
            <a:off x="2589212" y="1714500"/>
            <a:ext cx="8915400" cy="4851400"/>
          </a:xfrm>
        </p:spPr>
        <p:txBody>
          <a:bodyPr>
            <a:normAutofit lnSpcReduction="10000"/>
          </a:bodyPr>
          <a:lstStyle/>
          <a:p>
            <a:r>
              <a:rPr lang="en-US" sz="2000" dirty="0"/>
              <a:t>Study the target (firm or division), its industry, and its sector (see Chapters 3 and 4, Pinto et al. 3</a:t>
            </a:r>
            <a:r>
              <a:rPr lang="en-US" sz="2000" baseline="30000" dirty="0"/>
              <a:t>rd</a:t>
            </a:r>
            <a:r>
              <a:rPr lang="en-US" sz="2000" dirty="0"/>
              <a:t> edition, </a:t>
            </a:r>
            <a:r>
              <a:rPr lang="en-US" sz="2000" i="1" dirty="0"/>
              <a:t>Equity Asset Valuation</a:t>
            </a:r>
            <a:r>
              <a:rPr lang="en-US" sz="2000" dirty="0"/>
              <a:t>, Wiley, for a concise introduction; e.g., Porter’s </a:t>
            </a:r>
            <a:r>
              <a:rPr lang="en-US" sz="2000" dirty="0">
                <a:solidFill>
                  <a:srgbClr val="0070C0"/>
                </a:solidFill>
              </a:rPr>
              <a:t>5 forces analysis</a:t>
            </a:r>
            <a:r>
              <a:rPr lang="en-US" sz="2000" dirty="0"/>
              <a:t>, </a:t>
            </a:r>
            <a:r>
              <a:rPr lang="en-US" sz="2000" dirty="0">
                <a:solidFill>
                  <a:srgbClr val="0070C0"/>
                </a:solidFill>
              </a:rPr>
              <a:t>SWOT</a:t>
            </a:r>
            <a:r>
              <a:rPr lang="en-US" sz="2000" dirty="0"/>
              <a:t> analysis).</a:t>
            </a:r>
          </a:p>
          <a:p>
            <a:r>
              <a:rPr lang="en-US" sz="2000" dirty="0"/>
              <a:t>Determine the </a:t>
            </a:r>
            <a:r>
              <a:rPr lang="en-US" sz="2000" dirty="0">
                <a:solidFill>
                  <a:srgbClr val="0070C0"/>
                </a:solidFill>
              </a:rPr>
              <a:t>key drivers </a:t>
            </a:r>
            <a:r>
              <a:rPr lang="en-US" sz="2000" dirty="0"/>
              <a:t>of sales, profitability, and free cash flow.</a:t>
            </a:r>
          </a:p>
          <a:p>
            <a:r>
              <a:rPr lang="en-US" sz="2000" dirty="0"/>
              <a:t>For </a:t>
            </a:r>
            <a:r>
              <a:rPr lang="en-US" sz="2000" dirty="0">
                <a:solidFill>
                  <a:srgbClr val="0070C0"/>
                </a:solidFill>
              </a:rPr>
              <a:t>public</a:t>
            </a:r>
            <a:r>
              <a:rPr lang="en-US" sz="2000" dirty="0"/>
              <a:t> firms, information sources: SEC filings (10-Ks, 10-Qs, etc.), equity research reports (both sell-side and buy-side), earnings call transcripts, investor presentations.</a:t>
            </a:r>
          </a:p>
          <a:p>
            <a:r>
              <a:rPr lang="en-US" sz="2000" dirty="0"/>
              <a:t>For </a:t>
            </a:r>
            <a:r>
              <a:rPr lang="en-US" sz="2000" dirty="0">
                <a:solidFill>
                  <a:srgbClr val="0070C0"/>
                </a:solidFill>
              </a:rPr>
              <a:t>private</a:t>
            </a:r>
            <a:r>
              <a:rPr lang="en-US" sz="2000" dirty="0"/>
              <a:t> firms, bankers may have access to the following information sources: business and financial information directly from the management, confidential information memorandum (CIM) from sell-side advisor during an organized M&amp;A sale process.  Alternative sources: company websites, trade journals, news articles, customers, suppliers, and public information on the target’s publicly traded </a:t>
            </a:r>
            <a:r>
              <a:rPr lang="en-US" sz="2000" dirty="0">
                <a:solidFill>
                  <a:srgbClr val="0070C0"/>
                </a:solidFill>
              </a:rPr>
              <a:t>comparable companies</a:t>
            </a:r>
            <a:r>
              <a:rPr lang="en-US" sz="2000" dirty="0"/>
              <a:t>.</a:t>
            </a:r>
          </a:p>
        </p:txBody>
      </p:sp>
    </p:spTree>
    <p:extLst>
      <p:ext uri="{BB962C8B-B14F-4D97-AF65-F5344CB8AC3E}">
        <p14:creationId xmlns:p14="http://schemas.microsoft.com/office/powerpoint/2010/main" val="14466457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pricing premium/discount</a:t>
            </a:r>
          </a:p>
        </p:txBody>
      </p:sp>
      <p:sp>
        <p:nvSpPr>
          <p:cNvPr id="3" name="Content Placeholder 2"/>
          <p:cNvSpPr>
            <a:spLocks noGrp="1"/>
          </p:cNvSpPr>
          <p:nvPr>
            <p:ph idx="1"/>
          </p:nvPr>
        </p:nvSpPr>
        <p:spPr>
          <a:xfrm>
            <a:off x="2589212" y="2133600"/>
            <a:ext cx="8915400" cy="4277248"/>
          </a:xfrm>
        </p:spPr>
        <p:txBody>
          <a:bodyPr>
            <a:normAutofit/>
          </a:bodyPr>
          <a:lstStyle/>
          <a:p>
            <a:r>
              <a:rPr lang="en-US" sz="2000" dirty="0"/>
              <a:t>Intangible premium: reflect the value of intangible assets, such as brand names (e.g., Coca Cola), patents, franchises, copyrights, trademarks, etc.</a:t>
            </a:r>
          </a:p>
          <a:p>
            <a:r>
              <a:rPr lang="en-US" sz="2000" dirty="0"/>
              <a:t>Different degree of Illiquidity discount applies to restricted stocks: those stocks issued by public firms to the market that bypass the SEC registration process and cannot be traded for one year after the issue.</a:t>
            </a:r>
          </a:p>
          <a:p>
            <a:r>
              <a:rPr lang="en-US" sz="2000" dirty="0"/>
              <a:t>Pre-IPO transactions are also subject to illiquidity.  For those pre-IPO transactions 5 months prior to IPO, their prices are about 50-60% of going public prices.</a:t>
            </a:r>
          </a:p>
        </p:txBody>
      </p:sp>
    </p:spTree>
    <p:extLst>
      <p:ext uri="{BB962C8B-B14F-4D97-AF65-F5344CB8AC3E}">
        <p14:creationId xmlns:p14="http://schemas.microsoft.com/office/powerpoint/2010/main" val="16327601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Q&amp;As</a:t>
            </a:r>
          </a:p>
        </p:txBody>
      </p:sp>
      <p:sp>
        <p:nvSpPr>
          <p:cNvPr id="3" name="Content Placeholder 2"/>
          <p:cNvSpPr>
            <a:spLocks noGrp="1"/>
          </p:cNvSpPr>
          <p:nvPr>
            <p:ph idx="1"/>
          </p:nvPr>
        </p:nvSpPr>
        <p:spPr/>
        <p:txBody>
          <a:bodyPr/>
          <a:lstStyle/>
          <a:p>
            <a:r>
              <a:rPr lang="en-US" sz="2000" dirty="0"/>
              <a:t>Q: What should trade at a higher multiple?  Coke or Pepsi?</a:t>
            </a:r>
          </a:p>
          <a:p>
            <a:r>
              <a:rPr lang="en-US" sz="2000" dirty="0"/>
              <a:t>A: Coke due to its higher brand value (i.e., intangible).  Same as Starbucks trading above other similar stocks.</a:t>
            </a:r>
          </a:p>
        </p:txBody>
      </p:sp>
    </p:spTree>
    <p:extLst>
      <p:ext uri="{BB962C8B-B14F-4D97-AF65-F5344CB8AC3E}">
        <p14:creationId xmlns:p14="http://schemas.microsoft.com/office/powerpoint/2010/main" val="9886264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a:t>
            </a:r>
            <a:r>
              <a:rPr lang="en-US" dirty="0"/>
              <a:t>Valuation directly based on pro forma EBITDA, EBIT, or EBIAT</a:t>
            </a:r>
          </a:p>
        </p:txBody>
      </p:sp>
      <p:sp>
        <p:nvSpPr>
          <p:cNvPr id="3" name="Content Placeholder 2"/>
          <p:cNvSpPr>
            <a:spLocks noGrp="1"/>
          </p:cNvSpPr>
          <p:nvPr>
            <p:ph idx="1"/>
          </p:nvPr>
        </p:nvSpPr>
        <p:spPr/>
        <p:txBody>
          <a:bodyPr>
            <a:normAutofit/>
          </a:bodyPr>
          <a:lstStyle/>
          <a:p>
            <a:r>
              <a:rPr lang="en-US" sz="2000" dirty="0"/>
              <a:t>As mentioned earlier, it is possible to value a target without forecasting balance sheets (thus Capex and changes in NWC), sales or usual operating expense, such as COGS and SG&amp;A.</a:t>
            </a:r>
          </a:p>
          <a:p>
            <a:r>
              <a:rPr lang="en-US" sz="2000" dirty="0"/>
              <a:t>In the following discussion, we will introduce this alternative approach.</a:t>
            </a:r>
          </a:p>
          <a:p>
            <a:r>
              <a:rPr lang="en-US" sz="2000" dirty="0"/>
              <a:t>In addition to accounting normalization (that is, adjusting for one-time gains and losses), we will now also add in another accounting adjustment for R&amp;D expenses.</a:t>
            </a:r>
          </a:p>
        </p:txBody>
      </p:sp>
    </p:spTree>
    <p:extLst>
      <p:ext uri="{BB962C8B-B14F-4D97-AF65-F5344CB8AC3E}">
        <p14:creationId xmlns:p14="http://schemas.microsoft.com/office/powerpoint/2010/main" val="19987788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a:t>
            </a:r>
            <a:r>
              <a:rPr lang="en-US" dirty="0"/>
              <a:t>First, understand 3 categories of expenses</a:t>
            </a:r>
          </a:p>
        </p:txBody>
      </p:sp>
      <p:sp>
        <p:nvSpPr>
          <p:cNvPr id="3" name="Content Placeholder 2"/>
          <p:cNvSpPr>
            <a:spLocks noGrp="1"/>
          </p:cNvSpPr>
          <p:nvPr>
            <p:ph idx="1"/>
          </p:nvPr>
        </p:nvSpPr>
        <p:spPr>
          <a:xfrm>
            <a:off x="2589212" y="2133599"/>
            <a:ext cx="8915400" cy="4307393"/>
          </a:xfrm>
        </p:spPr>
        <p:txBody>
          <a:bodyPr>
            <a:normAutofit/>
          </a:bodyPr>
          <a:lstStyle/>
          <a:p>
            <a:r>
              <a:rPr lang="en-US" sz="2000" dirty="0"/>
              <a:t>Operating expenses: those expenses that provide benefits only for the current period; e.g., COGS.</a:t>
            </a:r>
          </a:p>
          <a:p>
            <a:pPr lvl="1"/>
            <a:r>
              <a:rPr lang="en-US" sz="2000" dirty="0"/>
              <a:t>Operating expenses are subtracted from sales in the current period to arrive at a measure of operating income. </a:t>
            </a:r>
          </a:p>
          <a:p>
            <a:r>
              <a:rPr lang="en-US" sz="2000" dirty="0"/>
              <a:t>Financing expenses: those expenses that are tax-deductible and involve commitment regardless of the operating results; e.g., interest expense and operating lease payment.</a:t>
            </a:r>
          </a:p>
          <a:p>
            <a:r>
              <a:rPr lang="en-US" sz="2000" dirty="0"/>
              <a:t>Capital expenses: those expenses that provide benefits over multiple periods; e.g., the cost of acquiring land, machines, R&amp;D.</a:t>
            </a:r>
          </a:p>
          <a:p>
            <a:pPr lvl="1"/>
            <a:r>
              <a:rPr lang="en-US" sz="2000" dirty="0"/>
              <a:t>Capital expenses are written off over multiple periods as depreciation or amortization.</a:t>
            </a:r>
          </a:p>
        </p:txBody>
      </p:sp>
    </p:spTree>
    <p:extLst>
      <p:ext uri="{BB962C8B-B14F-4D97-AF65-F5344CB8AC3E}">
        <p14:creationId xmlns:p14="http://schemas.microsoft.com/office/powerpoint/2010/main" val="16843073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a:t>
            </a:r>
            <a:r>
              <a:rPr lang="en-US" dirty="0"/>
              <a:t>Operating lease adjustment?</a:t>
            </a:r>
          </a:p>
        </p:txBody>
      </p:sp>
      <p:sp>
        <p:nvSpPr>
          <p:cNvPr id="3" name="Content Placeholder 2"/>
          <p:cNvSpPr>
            <a:spLocks noGrp="1"/>
          </p:cNvSpPr>
          <p:nvPr>
            <p:ph idx="1"/>
          </p:nvPr>
        </p:nvSpPr>
        <p:spPr/>
        <p:txBody>
          <a:bodyPr>
            <a:normAutofit/>
          </a:bodyPr>
          <a:lstStyle/>
          <a:p>
            <a:r>
              <a:rPr lang="en-US" sz="2000" dirty="0"/>
              <a:t>There used </a:t>
            </a:r>
            <a:r>
              <a:rPr lang="en-US" sz="2000"/>
              <a:t>to be </a:t>
            </a:r>
            <a:r>
              <a:rPr lang="en-US" sz="2000" dirty="0"/>
              <a:t>a need to adjust for operating lease expenses because these expenses were treated as operating expenses, but actually they are more like financial expenses because they are commitments and liabilities.</a:t>
            </a:r>
          </a:p>
          <a:p>
            <a:r>
              <a:rPr lang="en-US" sz="2000" dirty="0"/>
              <a:t>The accounting standards have recently changed and starting 2019 operating lease commitments will be treated as liabilities.</a:t>
            </a:r>
          </a:p>
          <a:p>
            <a:r>
              <a:rPr lang="en-US" sz="2000" dirty="0"/>
              <a:t>As a result, we will not need to adjust for operating lease expenses anymore.</a:t>
            </a:r>
          </a:p>
        </p:txBody>
      </p:sp>
    </p:spTree>
    <p:extLst>
      <p:ext uri="{BB962C8B-B14F-4D97-AF65-F5344CB8AC3E}">
        <p14:creationId xmlns:p14="http://schemas.microsoft.com/office/powerpoint/2010/main" val="4983467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R&amp;D adjustment</a:t>
            </a:r>
          </a:p>
        </p:txBody>
      </p:sp>
      <p:sp>
        <p:nvSpPr>
          <p:cNvPr id="3" name="Content Placeholder 2"/>
          <p:cNvSpPr>
            <a:spLocks noGrp="1"/>
          </p:cNvSpPr>
          <p:nvPr>
            <p:ph idx="1"/>
          </p:nvPr>
        </p:nvSpPr>
        <p:spPr>
          <a:xfrm>
            <a:off x="2589212" y="1788607"/>
            <a:ext cx="8915400" cy="4531805"/>
          </a:xfrm>
        </p:spPr>
        <p:txBody>
          <a:bodyPr>
            <a:normAutofit/>
          </a:bodyPr>
          <a:lstStyle/>
          <a:p>
            <a:r>
              <a:rPr lang="en-US" dirty="0"/>
              <a:t>Many pharmaceutical and young high-tech IPO targets have large amount of R&amp;D expenses.</a:t>
            </a:r>
          </a:p>
          <a:p>
            <a:r>
              <a:rPr lang="en-US" dirty="0">
                <a:solidFill>
                  <a:srgbClr val="0070C0"/>
                </a:solidFill>
              </a:rPr>
              <a:t>R&amp;D expenses are a form of capital expenses </a:t>
            </a:r>
            <a:r>
              <a:rPr lang="en-US" dirty="0"/>
              <a:t>(e.g., land, machine, etc.) that are expected to generate benefits over many years.</a:t>
            </a:r>
          </a:p>
          <a:p>
            <a:r>
              <a:rPr lang="en-US" dirty="0"/>
              <a:t>However, U.S. </a:t>
            </a:r>
            <a:r>
              <a:rPr lang="en-US" dirty="0">
                <a:solidFill>
                  <a:srgbClr val="0070C0"/>
                </a:solidFill>
              </a:rPr>
              <a:t>accounting rules </a:t>
            </a:r>
            <a:r>
              <a:rPr lang="en-US" dirty="0"/>
              <a:t>are such that R&amp;D expenses are treated as if they were </a:t>
            </a:r>
            <a:r>
              <a:rPr lang="en-US" dirty="0">
                <a:solidFill>
                  <a:srgbClr val="0070C0"/>
                </a:solidFill>
              </a:rPr>
              <a:t>operating expenses </a:t>
            </a:r>
            <a:r>
              <a:rPr lang="en-US" dirty="0"/>
              <a:t>and are subtracted from revenues in its entirety in the current period.</a:t>
            </a:r>
          </a:p>
          <a:p>
            <a:r>
              <a:rPr lang="en-US" dirty="0"/>
              <a:t>In order to better gauge the ongoing value of the target, R&amp;D adjustment for historical financial data is often quite essential.</a:t>
            </a:r>
          </a:p>
          <a:p>
            <a:r>
              <a:rPr lang="en-US" dirty="0"/>
              <a:t>Many bankers make </a:t>
            </a:r>
            <a:r>
              <a:rPr lang="en-US" dirty="0">
                <a:solidFill>
                  <a:srgbClr val="0070C0"/>
                </a:solidFill>
              </a:rPr>
              <a:t>R&amp;D adjustments </a:t>
            </a:r>
            <a:r>
              <a:rPr lang="en-US" dirty="0"/>
              <a:t>with focus on EBITDA for </a:t>
            </a:r>
            <a:r>
              <a:rPr lang="en-US" dirty="0">
                <a:solidFill>
                  <a:srgbClr val="0070C0"/>
                </a:solidFill>
              </a:rPr>
              <a:t>high-tech</a:t>
            </a:r>
            <a:r>
              <a:rPr lang="en-US" dirty="0"/>
              <a:t> IPO valuation.  As we will see in the next slide, this </a:t>
            </a:r>
            <a:r>
              <a:rPr lang="en-US" dirty="0">
                <a:solidFill>
                  <a:srgbClr val="0070C0"/>
                </a:solidFill>
              </a:rPr>
              <a:t>would generally make adjusted EBITDA higher </a:t>
            </a:r>
            <a:r>
              <a:rPr lang="en-US" dirty="0"/>
              <a:t>than otherwise would be to </a:t>
            </a:r>
            <a:r>
              <a:rPr lang="en-US" dirty="0">
                <a:solidFill>
                  <a:srgbClr val="0070C0"/>
                </a:solidFill>
              </a:rPr>
              <a:t>justify a higher valuation</a:t>
            </a:r>
            <a:r>
              <a:rPr lang="en-US" dirty="0"/>
              <a:t>.</a:t>
            </a:r>
          </a:p>
        </p:txBody>
      </p:sp>
    </p:spTree>
    <p:extLst>
      <p:ext uri="{BB962C8B-B14F-4D97-AF65-F5344CB8AC3E}">
        <p14:creationId xmlns:p14="http://schemas.microsoft.com/office/powerpoint/2010/main" val="20754314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Capitalizing R&amp;D </a:t>
            </a:r>
          </a:p>
        </p:txBody>
      </p:sp>
      <p:sp>
        <p:nvSpPr>
          <p:cNvPr id="3" name="Content Placeholder 2"/>
          <p:cNvSpPr>
            <a:spLocks noGrp="1"/>
          </p:cNvSpPr>
          <p:nvPr>
            <p:ph idx="1"/>
          </p:nvPr>
        </p:nvSpPr>
        <p:spPr>
          <a:xfrm>
            <a:off x="2589212" y="1748413"/>
            <a:ext cx="8915400" cy="5109587"/>
          </a:xfrm>
        </p:spPr>
        <p:txBody>
          <a:bodyPr/>
          <a:lstStyle/>
          <a:p>
            <a:r>
              <a:rPr lang="en-US" dirty="0"/>
              <a:t>First, determine the </a:t>
            </a:r>
            <a:r>
              <a:rPr lang="en-US" dirty="0">
                <a:solidFill>
                  <a:srgbClr val="0070C0"/>
                </a:solidFill>
              </a:rPr>
              <a:t>useful life </a:t>
            </a:r>
            <a:r>
              <a:rPr lang="en-US" dirty="0"/>
              <a:t>of R&amp;D assets; that is, we treat R&amp;D like depreciable fixed assets; e.g., 3-5 years for internet R&amp;D, 10 years for commercial airplane R&amp;D, etc.</a:t>
            </a:r>
          </a:p>
          <a:p>
            <a:r>
              <a:rPr lang="en-US" dirty="0"/>
              <a:t>Next, determine the </a:t>
            </a:r>
            <a:r>
              <a:rPr lang="en-US" dirty="0">
                <a:solidFill>
                  <a:srgbClr val="0070C0"/>
                </a:solidFill>
              </a:rPr>
              <a:t>amortization schedule</a:t>
            </a:r>
            <a:r>
              <a:rPr lang="en-US" dirty="0"/>
              <a:t>, say a straight line without any residual value.</a:t>
            </a:r>
          </a:p>
          <a:p>
            <a:r>
              <a:rPr lang="en-US" dirty="0"/>
              <a:t>Then we can go back historical financial data over the useful life to estimate the current year’s R&amp;D amortization (parallel to depreciation) and unamortized R&amp;D asset (parallel to net fixed asset).</a:t>
            </a:r>
          </a:p>
          <a:p>
            <a:r>
              <a:rPr lang="en-US" dirty="0"/>
              <a:t>For a target that currently incurs large amount of R&amp;D, this adjustment would </a:t>
            </a:r>
            <a:r>
              <a:rPr lang="en-US" dirty="0">
                <a:solidFill>
                  <a:srgbClr val="0070C0"/>
                </a:solidFill>
              </a:rPr>
              <a:t>make adjusted operating income higher</a:t>
            </a:r>
            <a:r>
              <a:rPr lang="en-US" dirty="0"/>
              <a:t>, the adjusted assets and thus adjusted capital higher, </a:t>
            </a:r>
            <a:r>
              <a:rPr lang="en-US" dirty="0">
                <a:solidFill>
                  <a:srgbClr val="0070C0"/>
                </a:solidFill>
              </a:rPr>
              <a:t>the expected growth rate higher</a:t>
            </a:r>
            <a:r>
              <a:rPr lang="en-US" dirty="0"/>
              <a:t>, and thus the value of the firm higher.</a:t>
            </a:r>
          </a:p>
          <a:p>
            <a:r>
              <a:rPr lang="en-US" dirty="0"/>
              <a:t>Note that this adjustment has </a:t>
            </a:r>
            <a:r>
              <a:rPr lang="en-US" dirty="0">
                <a:solidFill>
                  <a:srgbClr val="0070C0"/>
                </a:solidFill>
              </a:rPr>
              <a:t>no impacts on FCFs</a:t>
            </a:r>
            <a:r>
              <a:rPr lang="en-US" dirty="0"/>
              <a:t>.</a:t>
            </a:r>
          </a:p>
          <a:p>
            <a:r>
              <a:rPr lang="en-US" dirty="0"/>
              <a:t>In other words, without this adjustment, the estimate for the value of the firm and share value would be too low.</a:t>
            </a:r>
          </a:p>
        </p:txBody>
      </p:sp>
    </p:spTree>
    <p:extLst>
      <p:ext uri="{BB962C8B-B14F-4D97-AF65-F5344CB8AC3E}">
        <p14:creationId xmlns:p14="http://schemas.microsoft.com/office/powerpoint/2010/main" val="2668522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528194459"/>
              </p:ext>
            </p:extLst>
          </p:nvPr>
        </p:nvGraphicFramePr>
        <p:xfrm>
          <a:off x="685800" y="514351"/>
          <a:ext cx="11001375" cy="6086467"/>
        </p:xfrm>
        <a:graphic>
          <a:graphicData uri="http://schemas.openxmlformats.org/drawingml/2006/table">
            <a:tbl>
              <a:tblPr/>
              <a:tblGrid>
                <a:gridCol w="916781">
                  <a:extLst>
                    <a:ext uri="{9D8B030D-6E8A-4147-A177-3AD203B41FA5}">
                      <a16:colId xmlns:a16="http://schemas.microsoft.com/office/drawing/2014/main" val="20000"/>
                    </a:ext>
                  </a:extLst>
                </a:gridCol>
                <a:gridCol w="916781">
                  <a:extLst>
                    <a:ext uri="{9D8B030D-6E8A-4147-A177-3AD203B41FA5}">
                      <a16:colId xmlns:a16="http://schemas.microsoft.com/office/drawing/2014/main" val="20001"/>
                    </a:ext>
                  </a:extLst>
                </a:gridCol>
                <a:gridCol w="1570120">
                  <a:extLst>
                    <a:ext uri="{9D8B030D-6E8A-4147-A177-3AD203B41FA5}">
                      <a16:colId xmlns:a16="http://schemas.microsoft.com/office/drawing/2014/main" val="20002"/>
                    </a:ext>
                  </a:extLst>
                </a:gridCol>
                <a:gridCol w="1475281">
                  <a:extLst>
                    <a:ext uri="{9D8B030D-6E8A-4147-A177-3AD203B41FA5}">
                      <a16:colId xmlns:a16="http://schemas.microsoft.com/office/drawing/2014/main" val="20003"/>
                    </a:ext>
                  </a:extLst>
                </a:gridCol>
                <a:gridCol w="916781">
                  <a:extLst>
                    <a:ext uri="{9D8B030D-6E8A-4147-A177-3AD203B41FA5}">
                      <a16:colId xmlns:a16="http://schemas.microsoft.com/office/drawing/2014/main" val="20004"/>
                    </a:ext>
                  </a:extLst>
                </a:gridCol>
                <a:gridCol w="2012703">
                  <a:extLst>
                    <a:ext uri="{9D8B030D-6E8A-4147-A177-3AD203B41FA5}">
                      <a16:colId xmlns:a16="http://schemas.microsoft.com/office/drawing/2014/main" val="20005"/>
                    </a:ext>
                  </a:extLst>
                </a:gridCol>
                <a:gridCol w="1506893">
                  <a:extLst>
                    <a:ext uri="{9D8B030D-6E8A-4147-A177-3AD203B41FA5}">
                      <a16:colId xmlns:a16="http://schemas.microsoft.com/office/drawing/2014/main" val="20006"/>
                    </a:ext>
                  </a:extLst>
                </a:gridCol>
                <a:gridCol w="1686035">
                  <a:extLst>
                    <a:ext uri="{9D8B030D-6E8A-4147-A177-3AD203B41FA5}">
                      <a16:colId xmlns:a16="http://schemas.microsoft.com/office/drawing/2014/main" val="20007"/>
                    </a:ext>
                  </a:extLst>
                </a:gridCol>
              </a:tblGrid>
              <a:tr h="264629">
                <a:tc gridSpan="7">
                  <a:txBody>
                    <a:bodyPr/>
                    <a:lstStyle/>
                    <a:p>
                      <a:pPr algn="l" fontAlgn="b"/>
                      <a:r>
                        <a:rPr lang="en-US" sz="1000" b="0" i="0" u="none" strike="noStrike">
                          <a:solidFill>
                            <a:srgbClr val="000000"/>
                          </a:solidFill>
                          <a:effectLst/>
                          <a:latin typeface="Calibri" charset="0"/>
                        </a:rPr>
                        <a:t>Assumption: R&amp;D expenses are amortized using a 10-yer straight line schedule after the expense is incurred</a:t>
                      </a:r>
                    </a:p>
                  </a:txBody>
                  <a:tcPr marL="5133" marR="5133" marT="5133"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extLst>
                  <a:ext uri="{0D108BD9-81ED-4DB2-BD59-A6C34878D82A}">
                    <a16:rowId xmlns:a16="http://schemas.microsoft.com/office/drawing/2014/main" val="10000"/>
                  </a:ext>
                </a:extLst>
              </a:tr>
              <a:tr h="264629">
                <a:tc>
                  <a:txBody>
                    <a:bodyPr/>
                    <a:lstStyle/>
                    <a:p>
                      <a:pPr algn="l" fontAlgn="b"/>
                      <a:r>
                        <a:rPr lang="en-US" sz="1000" b="0" i="0" u="none" strike="noStrike">
                          <a:solidFill>
                            <a:srgbClr val="000000"/>
                          </a:solidFill>
                          <a:effectLst/>
                          <a:latin typeface="Calibri" charset="0"/>
                        </a:rPr>
                        <a:t>Year</a:t>
                      </a:r>
                    </a:p>
                  </a:txBody>
                  <a:tcPr marL="5133" marR="5133" marT="5133" marB="0" anchor="b">
                    <a:lnL>
                      <a:noFill/>
                    </a:lnL>
                    <a:lnR>
                      <a:noFill/>
                    </a:lnR>
                    <a:lnT>
                      <a:noFill/>
                    </a:lnT>
                    <a:lnB>
                      <a:noFill/>
                    </a:lnB>
                    <a:solidFill>
                      <a:srgbClr val="FFFF00"/>
                    </a:solidFill>
                  </a:tcPr>
                </a:tc>
                <a:tc>
                  <a:txBody>
                    <a:bodyPr/>
                    <a:lstStyle/>
                    <a:p>
                      <a:pPr algn="l" fontAlgn="b"/>
                      <a:r>
                        <a:rPr lang="uk-UA" sz="1000" b="0" i="0" u="none" strike="noStrike">
                          <a:solidFill>
                            <a:srgbClr val="000000"/>
                          </a:solidFill>
                          <a:effectLst/>
                          <a:latin typeface="Calibri" charset="0"/>
                        </a:rPr>
                        <a:t>R&amp;D</a:t>
                      </a:r>
                    </a:p>
                  </a:txBody>
                  <a:tcPr marL="5133" marR="5133" marT="5133" marB="0" anchor="b">
                    <a:lnL>
                      <a:noFill/>
                    </a:lnL>
                    <a:lnR>
                      <a:noFill/>
                    </a:lnR>
                    <a:lnT>
                      <a:noFill/>
                    </a:lnT>
                    <a:lnB>
                      <a:noFill/>
                    </a:lnB>
                    <a:solidFill>
                      <a:srgbClr val="FFFF00"/>
                    </a:solidFill>
                  </a:tcPr>
                </a:tc>
                <a:tc>
                  <a:txBody>
                    <a:bodyPr/>
                    <a:lstStyle/>
                    <a:p>
                      <a:pPr algn="l" fontAlgn="b"/>
                      <a:r>
                        <a:rPr lang="en-US" sz="1000" b="0" i="0" u="none" strike="noStrike">
                          <a:solidFill>
                            <a:srgbClr val="000000"/>
                          </a:solidFill>
                          <a:effectLst/>
                          <a:latin typeface="Calibri" charset="0"/>
                        </a:rPr>
                        <a:t>Unamortized Portion</a:t>
                      </a:r>
                    </a:p>
                  </a:txBody>
                  <a:tcPr marL="5133" marR="5133" marT="5133" marB="0" anchor="b">
                    <a:lnL>
                      <a:noFill/>
                    </a:lnL>
                    <a:lnR>
                      <a:noFill/>
                    </a:lnR>
                    <a:lnT>
                      <a:noFill/>
                    </a:lnT>
                    <a:lnB>
                      <a:noFill/>
                    </a:lnB>
                    <a:solidFill>
                      <a:srgbClr val="FFFF00"/>
                    </a:solidFill>
                  </a:tcPr>
                </a:tc>
                <a:tc>
                  <a:txBody>
                    <a:bodyPr/>
                    <a:lstStyle/>
                    <a:p>
                      <a:pPr algn="l" fontAlgn="b"/>
                      <a:r>
                        <a:rPr lang="en-US" sz="1000" b="0" i="0" u="none" strike="noStrike">
                          <a:solidFill>
                            <a:srgbClr val="000000"/>
                          </a:solidFill>
                          <a:effectLst/>
                          <a:latin typeface="Calibri" charset="0"/>
                        </a:rPr>
                        <a:t>Unamortized Value</a:t>
                      </a:r>
                    </a:p>
                  </a:txBody>
                  <a:tcPr marL="5133" marR="5133" marT="5133" marB="0" anchor="b">
                    <a:lnL>
                      <a:noFill/>
                    </a:lnL>
                    <a:lnR>
                      <a:noFill/>
                    </a:lnR>
                    <a:lnT>
                      <a:noFill/>
                    </a:lnT>
                    <a:lnB>
                      <a:noFill/>
                    </a:lnB>
                    <a:solidFill>
                      <a:srgbClr val="FFFF00"/>
                    </a:solidFill>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extLst>
                  <a:ext uri="{0D108BD9-81ED-4DB2-BD59-A6C34878D82A}">
                    <a16:rowId xmlns:a16="http://schemas.microsoft.com/office/drawing/2014/main" val="10001"/>
                  </a:ext>
                </a:extLst>
              </a:tr>
              <a:tr h="264629">
                <a:tc>
                  <a:txBody>
                    <a:bodyPr/>
                    <a:lstStyle/>
                    <a:p>
                      <a:pPr algn="r" fontAlgn="b"/>
                      <a:r>
                        <a:rPr lang="fi-FI" sz="1000" b="0" i="0" u="none" strike="noStrike">
                          <a:solidFill>
                            <a:srgbClr val="000000"/>
                          </a:solidFill>
                          <a:effectLst/>
                          <a:latin typeface="Calibri" charset="0"/>
                        </a:rPr>
                        <a:t>1987</a:t>
                      </a:r>
                    </a:p>
                  </a:txBody>
                  <a:tcPr marL="5133" marR="5133" marT="5133" marB="0" anchor="b">
                    <a:lnL>
                      <a:noFill/>
                    </a:lnL>
                    <a:lnR>
                      <a:noFill/>
                    </a:lnR>
                    <a:lnT>
                      <a:noFill/>
                    </a:lnT>
                    <a:lnB>
                      <a:noFill/>
                    </a:lnB>
                  </a:tcPr>
                </a:tc>
                <a:tc>
                  <a:txBody>
                    <a:bodyPr/>
                    <a:lstStyle/>
                    <a:p>
                      <a:pPr algn="r" fontAlgn="b"/>
                      <a:r>
                        <a:rPr lang="is-IS" sz="1000" b="0" i="0" u="none" strike="noStrike">
                          <a:solidFill>
                            <a:srgbClr val="000000"/>
                          </a:solidFill>
                          <a:effectLst/>
                          <a:latin typeface="Calibri" charset="0"/>
                        </a:rPr>
                        <a:t>827</a:t>
                      </a: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r>
                        <a:rPr lang="en-US" sz="1000" b="0" i="0" u="none" strike="noStrike">
                          <a:solidFill>
                            <a:srgbClr val="000000"/>
                          </a:solidFill>
                          <a:effectLst/>
                          <a:latin typeface="Calibri" charset="0"/>
                        </a:rPr>
                        <a:t>Equity</a:t>
                      </a:r>
                    </a:p>
                  </a:txBody>
                  <a:tcPr marL="5133" marR="5133" marT="5133" marB="0" anchor="b">
                    <a:lnL>
                      <a:noFill/>
                    </a:lnL>
                    <a:lnR>
                      <a:noFill/>
                    </a:lnR>
                    <a:lnT>
                      <a:noFill/>
                    </a:lnT>
                    <a:lnB>
                      <a:noFill/>
                    </a:lnB>
                    <a:solidFill>
                      <a:srgbClr val="FFFF00"/>
                    </a:solidFill>
                  </a:tcPr>
                </a:tc>
                <a:tc>
                  <a:txBody>
                    <a:bodyPr/>
                    <a:lstStyle/>
                    <a:p>
                      <a:pPr algn="l" fontAlgn="b"/>
                      <a:r>
                        <a:rPr lang="en-US" sz="1000" b="0" i="0" u="none" strike="noStrike">
                          <a:solidFill>
                            <a:srgbClr val="000000"/>
                          </a:solidFill>
                          <a:effectLst/>
                          <a:latin typeface="Calibri" charset="0"/>
                        </a:rPr>
                        <a:t>Capital (Equity + Debt)</a:t>
                      </a:r>
                    </a:p>
                  </a:txBody>
                  <a:tcPr marL="5133" marR="5133" marT="5133"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264629">
                <a:tc>
                  <a:txBody>
                    <a:bodyPr/>
                    <a:lstStyle/>
                    <a:p>
                      <a:pPr algn="r" fontAlgn="b"/>
                      <a:r>
                        <a:rPr lang="en-US" sz="1000" b="0" i="0" u="none" strike="noStrike">
                          <a:solidFill>
                            <a:srgbClr val="000000"/>
                          </a:solidFill>
                          <a:effectLst/>
                          <a:latin typeface="Calibri" charset="0"/>
                        </a:rPr>
                        <a:t>1988</a:t>
                      </a:r>
                    </a:p>
                  </a:txBody>
                  <a:tcPr marL="5133" marR="5133" marT="5133" marB="0" anchor="b">
                    <a:lnL>
                      <a:noFill/>
                    </a:lnL>
                    <a:lnR>
                      <a:noFill/>
                    </a:lnR>
                    <a:lnT>
                      <a:noFill/>
                    </a:lnT>
                    <a:lnB>
                      <a:noFill/>
                    </a:lnB>
                  </a:tcPr>
                </a:tc>
                <a:tc>
                  <a:txBody>
                    <a:bodyPr/>
                    <a:lstStyle/>
                    <a:p>
                      <a:pPr algn="r" fontAlgn="b"/>
                      <a:r>
                        <a:rPr lang="uk-UA" sz="1000" b="0" i="0" u="none" strike="noStrike">
                          <a:solidFill>
                            <a:srgbClr val="000000"/>
                          </a:solidFill>
                          <a:effectLst/>
                          <a:latin typeface="Calibri" charset="0"/>
                        </a:rPr>
                        <a:t>751</a:t>
                      </a:r>
                    </a:p>
                  </a:txBody>
                  <a:tcPr marL="5133" marR="5133" marT="5133" marB="0" anchor="b">
                    <a:lnL>
                      <a:noFill/>
                    </a:lnL>
                    <a:lnR>
                      <a:noFill/>
                    </a:lnR>
                    <a:lnT>
                      <a:noFill/>
                    </a:lnT>
                    <a:lnB>
                      <a:noFill/>
                    </a:lnB>
                  </a:tcPr>
                </a:tc>
                <a:tc>
                  <a:txBody>
                    <a:bodyPr/>
                    <a:lstStyle/>
                    <a:p>
                      <a:pPr algn="r" fontAlgn="b"/>
                      <a:r>
                        <a:rPr lang="nb-NO" sz="1000" b="0" i="0" u="none" strike="noStrike">
                          <a:solidFill>
                            <a:srgbClr val="000000"/>
                          </a:solidFill>
                          <a:effectLst/>
                          <a:latin typeface="Calibri" charset="0"/>
                        </a:rPr>
                        <a:t>0.1</a:t>
                      </a:r>
                    </a:p>
                  </a:txBody>
                  <a:tcPr marL="5133" marR="5133" marT="5133" marB="0" anchor="b">
                    <a:lnL>
                      <a:noFill/>
                    </a:lnL>
                    <a:lnR>
                      <a:noFill/>
                    </a:lnR>
                    <a:lnT>
                      <a:noFill/>
                    </a:lnT>
                    <a:lnB>
                      <a:noFill/>
                    </a:lnB>
                  </a:tcPr>
                </a:tc>
                <a:tc>
                  <a:txBody>
                    <a:bodyPr/>
                    <a:lstStyle/>
                    <a:p>
                      <a:pPr algn="r" fontAlgn="b"/>
                      <a:r>
                        <a:rPr lang="nb-NO" sz="1000" b="0" i="0" u="none" strike="noStrike">
                          <a:solidFill>
                            <a:srgbClr val="000000"/>
                          </a:solidFill>
                          <a:effectLst/>
                          <a:latin typeface="Calibri" charset="0"/>
                        </a:rPr>
                        <a:t>75.1</a:t>
                      </a: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r>
                        <a:rPr lang="en-US" sz="1000" b="0" i="0" u="none" strike="noStrike">
                          <a:solidFill>
                            <a:srgbClr val="000000"/>
                          </a:solidFill>
                          <a:effectLst/>
                          <a:latin typeface="Calibri" charset="0"/>
                        </a:rPr>
                        <a:t>Book Value</a:t>
                      </a:r>
                    </a:p>
                  </a:txBody>
                  <a:tcPr marL="5133" marR="5133" marT="5133" marB="0" anchor="b">
                    <a:lnL>
                      <a:noFill/>
                    </a:lnL>
                    <a:lnR>
                      <a:noFill/>
                    </a:lnR>
                    <a:lnT>
                      <a:noFill/>
                    </a:lnT>
                    <a:lnB>
                      <a:noFill/>
                    </a:lnB>
                  </a:tcPr>
                </a:tc>
                <a:tc>
                  <a:txBody>
                    <a:bodyPr/>
                    <a:lstStyle/>
                    <a:p>
                      <a:pPr algn="r" fontAlgn="b"/>
                      <a:r>
                        <a:rPr lang="is-IS" sz="1000" b="0" i="0" u="none" strike="noStrike">
                          <a:solidFill>
                            <a:srgbClr val="000000"/>
                          </a:solidFill>
                          <a:effectLst/>
                          <a:latin typeface="Calibri" charset="0"/>
                        </a:rPr>
                        <a:t>14353</a:t>
                      </a:r>
                    </a:p>
                  </a:txBody>
                  <a:tcPr marL="5133" marR="5133" marT="5133" marB="0" anchor="b">
                    <a:lnL>
                      <a:noFill/>
                    </a:lnL>
                    <a:lnR>
                      <a:noFill/>
                    </a:lnR>
                    <a:lnT>
                      <a:noFill/>
                    </a:lnT>
                    <a:lnB>
                      <a:noFill/>
                    </a:lnB>
                  </a:tcPr>
                </a:tc>
                <a:tc>
                  <a:txBody>
                    <a:bodyPr/>
                    <a:lstStyle/>
                    <a:p>
                      <a:pPr algn="r" fontAlgn="b"/>
                      <a:r>
                        <a:rPr lang="is-IS" sz="1000" b="0" i="0" u="none" strike="noStrike">
                          <a:solidFill>
                            <a:srgbClr val="000000"/>
                          </a:solidFill>
                          <a:effectLst/>
                          <a:latin typeface="Calibri" charset="0"/>
                        </a:rPr>
                        <a:t>22318</a:t>
                      </a:r>
                    </a:p>
                  </a:txBody>
                  <a:tcPr marL="5133" marR="5133" marT="5133" marB="0" anchor="b">
                    <a:lnL>
                      <a:noFill/>
                    </a:lnL>
                    <a:lnR>
                      <a:noFill/>
                    </a:lnR>
                    <a:lnT>
                      <a:noFill/>
                    </a:lnT>
                    <a:lnB>
                      <a:noFill/>
                    </a:lnB>
                  </a:tcPr>
                </a:tc>
                <a:extLst>
                  <a:ext uri="{0D108BD9-81ED-4DB2-BD59-A6C34878D82A}">
                    <a16:rowId xmlns:a16="http://schemas.microsoft.com/office/drawing/2014/main" val="10003"/>
                  </a:ext>
                </a:extLst>
              </a:tr>
              <a:tr h="264629">
                <a:tc>
                  <a:txBody>
                    <a:bodyPr/>
                    <a:lstStyle/>
                    <a:p>
                      <a:pPr algn="r" fontAlgn="b"/>
                      <a:r>
                        <a:rPr lang="cs-CZ" sz="1000" b="0" i="0" u="none" strike="noStrike">
                          <a:solidFill>
                            <a:srgbClr val="000000"/>
                          </a:solidFill>
                          <a:effectLst/>
                          <a:latin typeface="Calibri" charset="0"/>
                        </a:rPr>
                        <a:t>1989</a:t>
                      </a:r>
                    </a:p>
                  </a:txBody>
                  <a:tcPr marL="5133" marR="5133" marT="5133"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754</a:t>
                      </a:r>
                    </a:p>
                  </a:txBody>
                  <a:tcPr marL="5133" marR="5133" marT="5133" marB="0" anchor="b">
                    <a:lnL>
                      <a:noFill/>
                    </a:lnL>
                    <a:lnR>
                      <a:noFill/>
                    </a:lnR>
                    <a:lnT>
                      <a:noFill/>
                    </a:lnT>
                    <a:lnB>
                      <a:noFill/>
                    </a:lnB>
                  </a:tcPr>
                </a:tc>
                <a:tc>
                  <a:txBody>
                    <a:bodyPr/>
                    <a:lstStyle/>
                    <a:p>
                      <a:pPr algn="r" fontAlgn="b"/>
                      <a:r>
                        <a:rPr lang="nb-NO" sz="1000" b="0" i="0" u="none" strike="noStrike">
                          <a:solidFill>
                            <a:srgbClr val="000000"/>
                          </a:solidFill>
                          <a:effectLst/>
                          <a:latin typeface="Calibri" charset="0"/>
                        </a:rPr>
                        <a:t>0.2</a:t>
                      </a:r>
                    </a:p>
                  </a:txBody>
                  <a:tcPr marL="5133" marR="5133" marT="5133" marB="0" anchor="b">
                    <a:lnL>
                      <a:noFill/>
                    </a:lnL>
                    <a:lnR>
                      <a:noFill/>
                    </a:lnR>
                    <a:lnT>
                      <a:noFill/>
                    </a:lnT>
                    <a:lnB>
                      <a:noFill/>
                    </a:lnB>
                  </a:tcPr>
                </a:tc>
                <a:tc>
                  <a:txBody>
                    <a:bodyPr/>
                    <a:lstStyle/>
                    <a:p>
                      <a:pPr algn="r" fontAlgn="b"/>
                      <a:r>
                        <a:rPr lang="nb-NO" sz="1000" b="0" i="0" u="none" strike="noStrike">
                          <a:solidFill>
                            <a:srgbClr val="000000"/>
                          </a:solidFill>
                          <a:effectLst/>
                          <a:latin typeface="Calibri" charset="0"/>
                        </a:rPr>
                        <a:t>150.8</a:t>
                      </a: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r>
                        <a:rPr lang="en-US" sz="1000" b="0" i="0" u="none" strike="noStrike">
                          <a:solidFill>
                            <a:srgbClr val="000000"/>
                          </a:solidFill>
                          <a:effectLst/>
                          <a:latin typeface="Calibri" charset="0"/>
                        </a:rPr>
                        <a:t>Plus: Net Research Asset</a:t>
                      </a:r>
                    </a:p>
                  </a:txBody>
                  <a:tcPr marL="5133" marR="5133" marT="5133" marB="0" anchor="b">
                    <a:lnL>
                      <a:noFill/>
                    </a:lnL>
                    <a:lnR>
                      <a:noFill/>
                    </a:lnR>
                    <a:lnT>
                      <a:noFill/>
                    </a:lnT>
                    <a:lnB>
                      <a:noFill/>
                    </a:lnB>
                  </a:tcPr>
                </a:tc>
                <a:tc>
                  <a:txBody>
                    <a:bodyPr/>
                    <a:lstStyle/>
                    <a:p>
                      <a:pPr algn="r" fontAlgn="b"/>
                      <a:r>
                        <a:rPr lang="hr-HR" sz="1000" b="0" i="0" u="sng" strike="noStrike">
                          <a:solidFill>
                            <a:srgbClr val="000000"/>
                          </a:solidFill>
                          <a:effectLst/>
                          <a:latin typeface="Calibri" charset="0"/>
                        </a:rPr>
                        <a:t>8586.9</a:t>
                      </a:r>
                    </a:p>
                  </a:txBody>
                  <a:tcPr marL="5133" marR="5133" marT="5133" marB="0" anchor="b">
                    <a:lnL>
                      <a:noFill/>
                    </a:lnL>
                    <a:lnR>
                      <a:noFill/>
                    </a:lnR>
                    <a:lnT>
                      <a:noFill/>
                    </a:lnT>
                    <a:lnB>
                      <a:noFill/>
                    </a:lnB>
                  </a:tcPr>
                </a:tc>
                <a:tc>
                  <a:txBody>
                    <a:bodyPr/>
                    <a:lstStyle/>
                    <a:p>
                      <a:pPr algn="r" fontAlgn="b"/>
                      <a:r>
                        <a:rPr lang="hr-HR" sz="1000" b="0" i="0" u="sng" strike="noStrike">
                          <a:solidFill>
                            <a:srgbClr val="000000"/>
                          </a:solidFill>
                          <a:effectLst/>
                          <a:latin typeface="Calibri" charset="0"/>
                        </a:rPr>
                        <a:t>8586.9</a:t>
                      </a:r>
                    </a:p>
                  </a:txBody>
                  <a:tcPr marL="5133" marR="5133" marT="5133" marB="0" anchor="b">
                    <a:lnL>
                      <a:noFill/>
                    </a:lnL>
                    <a:lnR>
                      <a:noFill/>
                    </a:lnR>
                    <a:lnT>
                      <a:noFill/>
                    </a:lnT>
                    <a:lnB>
                      <a:noFill/>
                    </a:lnB>
                  </a:tcPr>
                </a:tc>
                <a:extLst>
                  <a:ext uri="{0D108BD9-81ED-4DB2-BD59-A6C34878D82A}">
                    <a16:rowId xmlns:a16="http://schemas.microsoft.com/office/drawing/2014/main" val="10004"/>
                  </a:ext>
                </a:extLst>
              </a:tr>
              <a:tr h="264629">
                <a:tc>
                  <a:txBody>
                    <a:bodyPr/>
                    <a:lstStyle/>
                    <a:p>
                      <a:pPr algn="r" fontAlgn="b"/>
                      <a:r>
                        <a:rPr lang="en-US" sz="1000" b="0" i="0" u="none" strike="noStrike">
                          <a:solidFill>
                            <a:srgbClr val="000000"/>
                          </a:solidFill>
                          <a:effectLst/>
                          <a:latin typeface="Calibri" charset="0"/>
                        </a:rPr>
                        <a:t>1990</a:t>
                      </a:r>
                    </a:p>
                  </a:txBody>
                  <a:tcPr marL="5133" marR="5133" marT="5133" marB="0" anchor="b">
                    <a:lnL>
                      <a:noFill/>
                    </a:lnL>
                    <a:lnR>
                      <a:noFill/>
                    </a:lnR>
                    <a:lnT>
                      <a:noFill/>
                    </a:lnT>
                    <a:lnB>
                      <a:noFill/>
                    </a:lnB>
                  </a:tcPr>
                </a:tc>
                <a:tc>
                  <a:txBody>
                    <a:bodyPr/>
                    <a:lstStyle/>
                    <a:p>
                      <a:pPr algn="r" fontAlgn="b"/>
                      <a:r>
                        <a:rPr lang="is-IS" sz="1000" b="0" i="0" u="none" strike="noStrike">
                          <a:solidFill>
                            <a:srgbClr val="000000"/>
                          </a:solidFill>
                          <a:effectLst/>
                          <a:latin typeface="Calibri" charset="0"/>
                        </a:rPr>
                        <a:t>827</a:t>
                      </a:r>
                    </a:p>
                  </a:txBody>
                  <a:tcPr marL="5133" marR="5133" marT="5133" marB="0" anchor="b">
                    <a:lnL>
                      <a:noFill/>
                    </a:lnL>
                    <a:lnR>
                      <a:noFill/>
                    </a:lnR>
                    <a:lnT>
                      <a:noFill/>
                    </a:lnT>
                    <a:lnB>
                      <a:noFill/>
                    </a:lnB>
                  </a:tcPr>
                </a:tc>
                <a:tc>
                  <a:txBody>
                    <a:bodyPr/>
                    <a:lstStyle/>
                    <a:p>
                      <a:pPr algn="r" fontAlgn="b"/>
                      <a:r>
                        <a:rPr lang="nb-NO" sz="1000" b="0" i="0" u="none" strike="noStrike">
                          <a:solidFill>
                            <a:srgbClr val="000000"/>
                          </a:solidFill>
                          <a:effectLst/>
                          <a:latin typeface="Calibri" charset="0"/>
                        </a:rPr>
                        <a:t>0.3</a:t>
                      </a:r>
                    </a:p>
                  </a:txBody>
                  <a:tcPr marL="5133" marR="5133" marT="5133" marB="0" anchor="b">
                    <a:lnL>
                      <a:noFill/>
                    </a:lnL>
                    <a:lnR>
                      <a:noFill/>
                    </a:lnR>
                    <a:lnT>
                      <a:noFill/>
                    </a:lnT>
                    <a:lnB>
                      <a:noFill/>
                    </a:lnB>
                  </a:tcPr>
                </a:tc>
                <a:tc>
                  <a:txBody>
                    <a:bodyPr/>
                    <a:lstStyle/>
                    <a:p>
                      <a:pPr algn="r" fontAlgn="b"/>
                      <a:r>
                        <a:rPr lang="is-IS" sz="1000" b="0" i="0" u="none" strike="noStrike">
                          <a:solidFill>
                            <a:srgbClr val="000000"/>
                          </a:solidFill>
                          <a:effectLst/>
                          <a:latin typeface="Calibri" charset="0"/>
                        </a:rPr>
                        <a:t>248.1</a:t>
                      </a: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r>
                        <a:rPr lang="en-US" sz="1000" b="0" i="0" u="none" strike="noStrike">
                          <a:solidFill>
                            <a:srgbClr val="000000"/>
                          </a:solidFill>
                          <a:effectLst/>
                          <a:latin typeface="Calibri" charset="0"/>
                        </a:rPr>
                        <a:t>Adjusted Book Vale</a:t>
                      </a:r>
                    </a:p>
                  </a:txBody>
                  <a:tcPr marL="5133" marR="5133" marT="5133" marB="0" anchor="b">
                    <a:lnL>
                      <a:noFill/>
                    </a:lnL>
                    <a:lnR>
                      <a:noFill/>
                    </a:lnR>
                    <a:lnT>
                      <a:noFill/>
                    </a:lnT>
                    <a:lnB>
                      <a:noFill/>
                    </a:lnB>
                  </a:tcPr>
                </a:tc>
                <a:tc>
                  <a:txBody>
                    <a:bodyPr/>
                    <a:lstStyle/>
                    <a:p>
                      <a:pPr algn="r" fontAlgn="b"/>
                      <a:r>
                        <a:rPr lang="hr-HR" sz="1000" b="0" i="0" u="none" strike="noStrike">
                          <a:solidFill>
                            <a:srgbClr val="000000"/>
                          </a:solidFill>
                          <a:effectLst/>
                          <a:latin typeface="Calibri" charset="0"/>
                        </a:rPr>
                        <a:t>22939.9</a:t>
                      </a:r>
                    </a:p>
                  </a:txBody>
                  <a:tcPr marL="5133" marR="5133" marT="5133" marB="0" anchor="b">
                    <a:lnL>
                      <a:noFill/>
                    </a:lnL>
                    <a:lnR>
                      <a:noFill/>
                    </a:lnR>
                    <a:lnT>
                      <a:noFill/>
                    </a:lnT>
                    <a:lnB>
                      <a:noFill/>
                    </a:lnB>
                  </a:tcPr>
                </a:tc>
                <a:tc>
                  <a:txBody>
                    <a:bodyPr/>
                    <a:lstStyle/>
                    <a:p>
                      <a:pPr algn="r" fontAlgn="b"/>
                      <a:r>
                        <a:rPr lang="is-IS" sz="1000" b="0" i="0" u="none" strike="noStrike">
                          <a:solidFill>
                            <a:srgbClr val="000000"/>
                          </a:solidFill>
                          <a:effectLst/>
                          <a:latin typeface="Calibri" charset="0"/>
                        </a:rPr>
                        <a:t>30904.9</a:t>
                      </a:r>
                    </a:p>
                  </a:txBody>
                  <a:tcPr marL="5133" marR="5133" marT="5133" marB="0" anchor="b">
                    <a:lnL>
                      <a:noFill/>
                    </a:lnL>
                    <a:lnR>
                      <a:noFill/>
                    </a:lnR>
                    <a:lnT>
                      <a:noFill/>
                    </a:lnT>
                    <a:lnB>
                      <a:noFill/>
                    </a:lnB>
                  </a:tcPr>
                </a:tc>
                <a:extLst>
                  <a:ext uri="{0D108BD9-81ED-4DB2-BD59-A6C34878D82A}">
                    <a16:rowId xmlns:a16="http://schemas.microsoft.com/office/drawing/2014/main" val="10005"/>
                  </a:ext>
                </a:extLst>
              </a:tr>
              <a:tr h="264629">
                <a:tc>
                  <a:txBody>
                    <a:bodyPr/>
                    <a:lstStyle/>
                    <a:p>
                      <a:pPr algn="r" fontAlgn="b"/>
                      <a:r>
                        <a:rPr lang="en-US" sz="1000" b="0" i="0" u="none" strike="noStrike">
                          <a:solidFill>
                            <a:srgbClr val="000000"/>
                          </a:solidFill>
                          <a:effectLst/>
                          <a:latin typeface="Calibri" charset="0"/>
                        </a:rPr>
                        <a:t>1991</a:t>
                      </a:r>
                    </a:p>
                  </a:txBody>
                  <a:tcPr marL="5133" marR="5133" marT="5133"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1417</a:t>
                      </a:r>
                    </a:p>
                  </a:txBody>
                  <a:tcPr marL="5133" marR="5133" marT="5133" marB="0" anchor="b">
                    <a:lnL>
                      <a:noFill/>
                    </a:lnL>
                    <a:lnR>
                      <a:noFill/>
                    </a:lnR>
                    <a:lnT>
                      <a:noFill/>
                    </a:lnT>
                    <a:lnB>
                      <a:noFill/>
                    </a:lnB>
                  </a:tcPr>
                </a:tc>
                <a:tc>
                  <a:txBody>
                    <a:bodyPr/>
                    <a:lstStyle/>
                    <a:p>
                      <a:pPr algn="r" fontAlgn="b"/>
                      <a:r>
                        <a:rPr lang="nb-NO" sz="1000" b="0" i="0" u="none" strike="noStrike">
                          <a:solidFill>
                            <a:srgbClr val="000000"/>
                          </a:solidFill>
                          <a:effectLst/>
                          <a:latin typeface="Calibri" charset="0"/>
                        </a:rPr>
                        <a:t>0.4</a:t>
                      </a:r>
                    </a:p>
                  </a:txBody>
                  <a:tcPr marL="5133" marR="5133" marT="5133" marB="0" anchor="b">
                    <a:lnL>
                      <a:noFill/>
                    </a:lnL>
                    <a:lnR>
                      <a:noFill/>
                    </a:lnR>
                    <a:lnT>
                      <a:noFill/>
                    </a:lnT>
                    <a:lnB>
                      <a:noFill/>
                    </a:lnB>
                  </a:tcPr>
                </a:tc>
                <a:tc>
                  <a:txBody>
                    <a:bodyPr/>
                    <a:lstStyle/>
                    <a:p>
                      <a:pPr algn="r" fontAlgn="b"/>
                      <a:r>
                        <a:rPr lang="hr-HR" sz="1000" b="0" i="0" u="none" strike="noStrike">
                          <a:solidFill>
                            <a:srgbClr val="000000"/>
                          </a:solidFill>
                          <a:effectLst/>
                          <a:latin typeface="Calibri" charset="0"/>
                        </a:rPr>
                        <a:t>566.8</a:t>
                      </a: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extLst>
                  <a:ext uri="{0D108BD9-81ED-4DB2-BD59-A6C34878D82A}">
                    <a16:rowId xmlns:a16="http://schemas.microsoft.com/office/drawing/2014/main" val="10006"/>
                  </a:ext>
                </a:extLst>
              </a:tr>
              <a:tr h="264629">
                <a:tc>
                  <a:txBody>
                    <a:bodyPr/>
                    <a:lstStyle/>
                    <a:p>
                      <a:pPr algn="r" fontAlgn="b"/>
                      <a:r>
                        <a:rPr lang="is-IS" sz="1000" b="0" i="0" u="none" strike="noStrike">
                          <a:solidFill>
                            <a:srgbClr val="000000"/>
                          </a:solidFill>
                          <a:effectLst/>
                          <a:latin typeface="Calibri" charset="0"/>
                        </a:rPr>
                        <a:t>1992</a:t>
                      </a:r>
                    </a:p>
                  </a:txBody>
                  <a:tcPr marL="5133" marR="5133" marT="5133" marB="0" anchor="b">
                    <a:lnL>
                      <a:noFill/>
                    </a:lnL>
                    <a:lnR>
                      <a:noFill/>
                    </a:lnR>
                    <a:lnT>
                      <a:noFill/>
                    </a:lnT>
                    <a:lnB>
                      <a:noFill/>
                    </a:lnB>
                  </a:tcPr>
                </a:tc>
                <a:tc>
                  <a:txBody>
                    <a:bodyPr/>
                    <a:lstStyle/>
                    <a:p>
                      <a:pPr algn="r" fontAlgn="b"/>
                      <a:r>
                        <a:rPr lang="is-IS" sz="1000" b="0" i="0" u="none" strike="noStrike">
                          <a:solidFill>
                            <a:srgbClr val="000000"/>
                          </a:solidFill>
                          <a:effectLst/>
                          <a:latin typeface="Calibri" charset="0"/>
                        </a:rPr>
                        <a:t>1846</a:t>
                      </a:r>
                    </a:p>
                  </a:txBody>
                  <a:tcPr marL="5133" marR="5133" marT="5133" marB="0" anchor="b">
                    <a:lnL>
                      <a:noFill/>
                    </a:lnL>
                    <a:lnR>
                      <a:noFill/>
                    </a:lnR>
                    <a:lnT>
                      <a:noFill/>
                    </a:lnT>
                    <a:lnB>
                      <a:noFill/>
                    </a:lnB>
                  </a:tcPr>
                </a:tc>
                <a:tc>
                  <a:txBody>
                    <a:bodyPr/>
                    <a:lstStyle/>
                    <a:p>
                      <a:pPr algn="r" fontAlgn="b"/>
                      <a:r>
                        <a:rPr lang="nb-NO" sz="1000" b="0" i="0" u="none" strike="noStrike">
                          <a:solidFill>
                            <a:srgbClr val="000000"/>
                          </a:solidFill>
                          <a:effectLst/>
                          <a:latin typeface="Calibri" charset="0"/>
                        </a:rPr>
                        <a:t>0.5</a:t>
                      </a:r>
                    </a:p>
                  </a:txBody>
                  <a:tcPr marL="5133" marR="5133" marT="5133" marB="0" anchor="b">
                    <a:lnL>
                      <a:noFill/>
                    </a:lnL>
                    <a:lnR>
                      <a:noFill/>
                    </a:lnR>
                    <a:lnT>
                      <a:noFill/>
                    </a:lnT>
                    <a:lnB>
                      <a:noFill/>
                    </a:lnB>
                  </a:tcPr>
                </a:tc>
                <a:tc>
                  <a:txBody>
                    <a:bodyPr/>
                    <a:lstStyle/>
                    <a:p>
                      <a:pPr algn="r" fontAlgn="b"/>
                      <a:r>
                        <a:rPr lang="is-IS" sz="1000" b="0" i="0" u="none" strike="noStrike">
                          <a:solidFill>
                            <a:srgbClr val="000000"/>
                          </a:solidFill>
                          <a:effectLst/>
                          <a:latin typeface="Calibri" charset="0"/>
                        </a:rPr>
                        <a:t>923</a:t>
                      </a: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r>
                        <a:rPr lang="en-US" sz="1000" b="0" i="0" u="none" strike="noStrike">
                          <a:solidFill>
                            <a:srgbClr val="000000"/>
                          </a:solidFill>
                          <a:effectLst/>
                          <a:latin typeface="Calibri" charset="0"/>
                        </a:rPr>
                        <a:t>Tax Rate</a:t>
                      </a:r>
                    </a:p>
                  </a:txBody>
                  <a:tcPr marL="5133" marR="5133" marT="5133" marB="0" anchor="b">
                    <a:lnL>
                      <a:noFill/>
                    </a:lnL>
                    <a:lnR>
                      <a:noFill/>
                    </a:lnR>
                    <a:lnT>
                      <a:noFill/>
                    </a:lnT>
                    <a:lnB>
                      <a:noFill/>
                    </a:lnB>
                  </a:tcPr>
                </a:tc>
                <a:tc>
                  <a:txBody>
                    <a:bodyPr/>
                    <a:lstStyle/>
                    <a:p>
                      <a:pPr algn="l" fontAlgn="b"/>
                      <a:r>
                        <a:rPr lang="en-US" sz="1000" b="0" i="0" u="none" strike="noStrike">
                          <a:solidFill>
                            <a:srgbClr val="000000"/>
                          </a:solidFill>
                          <a:effectLst/>
                          <a:latin typeface="Calibri" charset="0"/>
                        </a:rPr>
                        <a:t>Before-Tax</a:t>
                      </a:r>
                    </a:p>
                  </a:txBody>
                  <a:tcPr marL="5133" marR="5133" marT="5133" marB="0" anchor="b">
                    <a:lnL>
                      <a:noFill/>
                    </a:lnL>
                    <a:lnR>
                      <a:noFill/>
                    </a:lnR>
                    <a:lnT>
                      <a:noFill/>
                    </a:lnT>
                    <a:lnB>
                      <a:noFill/>
                    </a:lnB>
                    <a:solidFill>
                      <a:srgbClr val="FFFF00"/>
                    </a:solidFill>
                  </a:tcPr>
                </a:tc>
                <a:tc>
                  <a:txBody>
                    <a:bodyPr/>
                    <a:lstStyle/>
                    <a:p>
                      <a:pPr algn="l" fontAlgn="b"/>
                      <a:r>
                        <a:rPr lang="en-US" sz="1000" b="0" i="0" u="none" strike="noStrike">
                          <a:solidFill>
                            <a:srgbClr val="000000"/>
                          </a:solidFill>
                          <a:effectLst/>
                          <a:latin typeface="Calibri" charset="0"/>
                        </a:rPr>
                        <a:t>After-Tax</a:t>
                      </a:r>
                    </a:p>
                  </a:txBody>
                  <a:tcPr marL="5133" marR="5133" marT="5133"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264629">
                <a:tc>
                  <a:txBody>
                    <a:bodyPr/>
                    <a:lstStyle/>
                    <a:p>
                      <a:pPr algn="r" fontAlgn="b"/>
                      <a:r>
                        <a:rPr lang="is-IS" sz="1000" b="0" i="0" u="none" strike="noStrike">
                          <a:solidFill>
                            <a:srgbClr val="000000"/>
                          </a:solidFill>
                          <a:effectLst/>
                          <a:latin typeface="Calibri" charset="0"/>
                        </a:rPr>
                        <a:t>1993</a:t>
                      </a:r>
                    </a:p>
                  </a:txBody>
                  <a:tcPr marL="5133" marR="5133" marT="5133" marB="0" anchor="b">
                    <a:lnL>
                      <a:noFill/>
                    </a:lnL>
                    <a:lnR>
                      <a:noFill/>
                    </a:lnR>
                    <a:lnT>
                      <a:noFill/>
                    </a:lnT>
                    <a:lnB>
                      <a:noFill/>
                    </a:lnB>
                  </a:tcPr>
                </a:tc>
                <a:tc>
                  <a:txBody>
                    <a:bodyPr/>
                    <a:lstStyle/>
                    <a:p>
                      <a:pPr algn="r" fontAlgn="b"/>
                      <a:r>
                        <a:rPr lang="is-IS" sz="1000" b="0" i="0" u="none" strike="noStrike">
                          <a:solidFill>
                            <a:srgbClr val="000000"/>
                          </a:solidFill>
                          <a:effectLst/>
                          <a:latin typeface="Calibri" charset="0"/>
                        </a:rPr>
                        <a:t>1661</a:t>
                      </a:r>
                    </a:p>
                  </a:txBody>
                  <a:tcPr marL="5133" marR="5133" marT="5133" marB="0" anchor="b">
                    <a:lnL>
                      <a:noFill/>
                    </a:lnL>
                    <a:lnR>
                      <a:noFill/>
                    </a:lnR>
                    <a:lnT>
                      <a:noFill/>
                    </a:lnT>
                    <a:lnB>
                      <a:noFill/>
                    </a:lnB>
                  </a:tcPr>
                </a:tc>
                <a:tc>
                  <a:txBody>
                    <a:bodyPr/>
                    <a:lstStyle/>
                    <a:p>
                      <a:pPr algn="r" fontAlgn="b"/>
                      <a:r>
                        <a:rPr lang="nb-NO" sz="1000" b="0" i="0" u="none" strike="noStrike">
                          <a:solidFill>
                            <a:srgbClr val="000000"/>
                          </a:solidFill>
                          <a:effectLst/>
                          <a:latin typeface="Calibri" charset="0"/>
                        </a:rPr>
                        <a:t>0.6</a:t>
                      </a:r>
                    </a:p>
                  </a:txBody>
                  <a:tcPr marL="5133" marR="5133" marT="5133" marB="0" anchor="b">
                    <a:lnL>
                      <a:noFill/>
                    </a:lnL>
                    <a:lnR>
                      <a:noFill/>
                    </a:lnR>
                    <a:lnT>
                      <a:noFill/>
                    </a:lnT>
                    <a:lnB>
                      <a:noFill/>
                    </a:lnB>
                  </a:tcPr>
                </a:tc>
                <a:tc>
                  <a:txBody>
                    <a:bodyPr/>
                    <a:lstStyle/>
                    <a:p>
                      <a:pPr algn="r" fontAlgn="b"/>
                      <a:r>
                        <a:rPr lang="hr-HR" sz="1000" b="0" i="0" u="none" strike="noStrike">
                          <a:solidFill>
                            <a:srgbClr val="000000"/>
                          </a:solidFill>
                          <a:effectLst/>
                          <a:latin typeface="Calibri" charset="0"/>
                        </a:rPr>
                        <a:t>996.6</a:t>
                      </a: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r>
                        <a:rPr lang="mr-IN" sz="1000" b="0" i="0" u="none" strike="noStrike">
                          <a:solidFill>
                            <a:srgbClr val="000000"/>
                          </a:solidFill>
                          <a:effectLst/>
                          <a:latin typeface="Calibri" charset="0"/>
                        </a:rPr>
                        <a:t>35%</a:t>
                      </a: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extLst>
                  <a:ext uri="{0D108BD9-81ED-4DB2-BD59-A6C34878D82A}">
                    <a16:rowId xmlns:a16="http://schemas.microsoft.com/office/drawing/2014/main" val="10008"/>
                  </a:ext>
                </a:extLst>
              </a:tr>
              <a:tr h="264629">
                <a:tc>
                  <a:txBody>
                    <a:bodyPr/>
                    <a:lstStyle/>
                    <a:p>
                      <a:pPr algn="r" fontAlgn="b"/>
                      <a:r>
                        <a:rPr lang="cs-CZ" sz="1000" b="0" i="0" u="none" strike="noStrike">
                          <a:solidFill>
                            <a:srgbClr val="000000"/>
                          </a:solidFill>
                          <a:effectLst/>
                          <a:latin typeface="Calibri" charset="0"/>
                        </a:rPr>
                        <a:t>1994</a:t>
                      </a:r>
                    </a:p>
                  </a:txBody>
                  <a:tcPr marL="5133" marR="5133" marT="5133" marB="0" anchor="b">
                    <a:lnL>
                      <a:noFill/>
                    </a:lnL>
                    <a:lnR>
                      <a:noFill/>
                    </a:lnR>
                    <a:lnT>
                      <a:noFill/>
                    </a:lnT>
                    <a:lnB>
                      <a:noFill/>
                    </a:lnB>
                  </a:tcPr>
                </a:tc>
                <a:tc>
                  <a:txBody>
                    <a:bodyPr/>
                    <a:lstStyle/>
                    <a:p>
                      <a:pPr algn="r" fontAlgn="b"/>
                      <a:r>
                        <a:rPr lang="is-IS" sz="1000" b="0" i="0" u="none" strike="noStrike">
                          <a:solidFill>
                            <a:srgbClr val="000000"/>
                          </a:solidFill>
                          <a:effectLst/>
                          <a:latin typeface="Calibri" charset="0"/>
                        </a:rPr>
                        <a:t>1704</a:t>
                      </a:r>
                    </a:p>
                  </a:txBody>
                  <a:tcPr marL="5133" marR="5133" marT="5133" marB="0" anchor="b">
                    <a:lnL>
                      <a:noFill/>
                    </a:lnL>
                    <a:lnR>
                      <a:noFill/>
                    </a:lnR>
                    <a:lnT>
                      <a:noFill/>
                    </a:lnT>
                    <a:lnB>
                      <a:noFill/>
                    </a:lnB>
                  </a:tcPr>
                </a:tc>
                <a:tc>
                  <a:txBody>
                    <a:bodyPr/>
                    <a:lstStyle/>
                    <a:p>
                      <a:pPr algn="r" fontAlgn="b"/>
                      <a:r>
                        <a:rPr lang="nb-NO" sz="1000" b="0" i="0" u="none" strike="noStrike">
                          <a:solidFill>
                            <a:srgbClr val="000000"/>
                          </a:solidFill>
                          <a:effectLst/>
                          <a:latin typeface="Calibri" charset="0"/>
                        </a:rPr>
                        <a:t>0.7</a:t>
                      </a:r>
                    </a:p>
                  </a:txBody>
                  <a:tcPr marL="5133" marR="5133" marT="5133" marB="0" anchor="b">
                    <a:lnL>
                      <a:noFill/>
                    </a:lnL>
                    <a:lnR>
                      <a:noFill/>
                    </a:lnR>
                    <a:lnT>
                      <a:noFill/>
                    </a:lnT>
                    <a:lnB>
                      <a:noFill/>
                    </a:lnB>
                  </a:tcPr>
                </a:tc>
                <a:tc>
                  <a:txBody>
                    <a:bodyPr/>
                    <a:lstStyle/>
                    <a:p>
                      <a:pPr algn="r" fontAlgn="b"/>
                      <a:r>
                        <a:rPr lang="hr-HR" sz="1000" b="0" i="0" u="none" strike="noStrike">
                          <a:solidFill>
                            <a:srgbClr val="000000"/>
                          </a:solidFill>
                          <a:effectLst/>
                          <a:latin typeface="Calibri" charset="0"/>
                        </a:rPr>
                        <a:t>1192.8</a:t>
                      </a: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r>
                        <a:rPr lang="en-US" sz="1000" b="0" i="0" u="none" strike="noStrike">
                          <a:solidFill>
                            <a:srgbClr val="000000"/>
                          </a:solidFill>
                          <a:effectLst/>
                          <a:latin typeface="Calibri" charset="0"/>
                        </a:rPr>
                        <a:t>Operating Income (EBIT)</a:t>
                      </a:r>
                    </a:p>
                  </a:txBody>
                  <a:tcPr marL="5133" marR="5133" marT="5133" marB="0" anchor="b">
                    <a:lnL>
                      <a:noFill/>
                    </a:lnL>
                    <a:lnR>
                      <a:noFill/>
                    </a:lnR>
                    <a:lnT>
                      <a:noFill/>
                    </a:lnT>
                    <a:lnB>
                      <a:noFill/>
                    </a:lnB>
                  </a:tcPr>
                </a:tc>
                <a:tc>
                  <a:txBody>
                    <a:bodyPr/>
                    <a:lstStyle/>
                    <a:p>
                      <a:pPr algn="r" fontAlgn="b"/>
                      <a:r>
                        <a:rPr lang="is-IS" sz="1000" b="0" i="0" u="none" strike="noStrike">
                          <a:solidFill>
                            <a:srgbClr val="000000"/>
                          </a:solidFill>
                          <a:effectLst/>
                          <a:latin typeface="Calibri" charset="0"/>
                        </a:rPr>
                        <a:t>1078</a:t>
                      </a:r>
                    </a:p>
                  </a:txBody>
                  <a:tcPr marL="5133" marR="5133" marT="5133" marB="0" anchor="b">
                    <a:lnL>
                      <a:noFill/>
                    </a:lnL>
                    <a:lnR>
                      <a:noFill/>
                    </a:lnR>
                    <a:lnT>
                      <a:noFill/>
                    </a:lnT>
                    <a:lnB>
                      <a:noFill/>
                    </a:lnB>
                  </a:tcPr>
                </a:tc>
                <a:tc>
                  <a:txBody>
                    <a:bodyPr/>
                    <a:lstStyle/>
                    <a:p>
                      <a:pPr algn="r" fontAlgn="b"/>
                      <a:r>
                        <a:rPr lang="nb-NO" sz="1000" b="0" i="0" u="none" strike="noStrike">
                          <a:solidFill>
                            <a:srgbClr val="000000"/>
                          </a:solidFill>
                          <a:effectLst/>
                          <a:latin typeface="Calibri" charset="0"/>
                        </a:rPr>
                        <a:t>700.7</a:t>
                      </a:r>
                    </a:p>
                  </a:txBody>
                  <a:tcPr marL="5133" marR="5133" marT="5133" marB="0" anchor="b">
                    <a:lnL>
                      <a:noFill/>
                    </a:lnL>
                    <a:lnR>
                      <a:noFill/>
                    </a:lnR>
                    <a:lnT>
                      <a:noFill/>
                    </a:lnT>
                    <a:lnB>
                      <a:noFill/>
                    </a:lnB>
                  </a:tcPr>
                </a:tc>
                <a:extLst>
                  <a:ext uri="{0D108BD9-81ED-4DB2-BD59-A6C34878D82A}">
                    <a16:rowId xmlns:a16="http://schemas.microsoft.com/office/drawing/2014/main" val="10009"/>
                  </a:ext>
                </a:extLst>
              </a:tr>
              <a:tr h="264629">
                <a:tc>
                  <a:txBody>
                    <a:bodyPr/>
                    <a:lstStyle/>
                    <a:p>
                      <a:pPr algn="r" fontAlgn="b"/>
                      <a:r>
                        <a:rPr lang="en-US" sz="1000" b="0" i="0" u="none" strike="noStrike">
                          <a:solidFill>
                            <a:srgbClr val="000000"/>
                          </a:solidFill>
                          <a:effectLst/>
                          <a:latin typeface="Calibri" charset="0"/>
                        </a:rPr>
                        <a:t>1995</a:t>
                      </a:r>
                    </a:p>
                  </a:txBody>
                  <a:tcPr marL="5133" marR="5133" marT="5133" marB="0" anchor="b">
                    <a:lnL>
                      <a:noFill/>
                    </a:lnL>
                    <a:lnR>
                      <a:noFill/>
                    </a:lnR>
                    <a:lnT>
                      <a:noFill/>
                    </a:lnT>
                    <a:lnB>
                      <a:noFill/>
                    </a:lnB>
                  </a:tcPr>
                </a:tc>
                <a:tc>
                  <a:txBody>
                    <a:bodyPr/>
                    <a:lstStyle/>
                    <a:p>
                      <a:pPr algn="r" fontAlgn="b"/>
                      <a:r>
                        <a:rPr lang="is-IS" sz="1000" b="0" i="0" u="none" strike="noStrike">
                          <a:solidFill>
                            <a:srgbClr val="000000"/>
                          </a:solidFill>
                          <a:effectLst/>
                          <a:latin typeface="Calibri" charset="0"/>
                        </a:rPr>
                        <a:t>1300</a:t>
                      </a:r>
                    </a:p>
                  </a:txBody>
                  <a:tcPr marL="5133" marR="5133" marT="5133" marB="0" anchor="b">
                    <a:lnL>
                      <a:noFill/>
                    </a:lnL>
                    <a:lnR>
                      <a:noFill/>
                    </a:lnR>
                    <a:lnT>
                      <a:noFill/>
                    </a:lnT>
                    <a:lnB>
                      <a:noFill/>
                    </a:lnB>
                  </a:tcPr>
                </a:tc>
                <a:tc>
                  <a:txBody>
                    <a:bodyPr/>
                    <a:lstStyle/>
                    <a:p>
                      <a:pPr algn="r" fontAlgn="b"/>
                      <a:r>
                        <a:rPr lang="nb-NO" sz="1000" b="0" i="0" u="none" strike="noStrike">
                          <a:solidFill>
                            <a:srgbClr val="000000"/>
                          </a:solidFill>
                          <a:effectLst/>
                          <a:latin typeface="Calibri" charset="0"/>
                        </a:rPr>
                        <a:t>0.8</a:t>
                      </a:r>
                    </a:p>
                  </a:txBody>
                  <a:tcPr marL="5133" marR="5133" marT="5133" marB="0" anchor="b">
                    <a:lnL>
                      <a:noFill/>
                    </a:lnL>
                    <a:lnR>
                      <a:noFill/>
                    </a:lnR>
                    <a:lnT>
                      <a:noFill/>
                    </a:lnT>
                    <a:lnB>
                      <a:noFill/>
                    </a:lnB>
                  </a:tcPr>
                </a:tc>
                <a:tc>
                  <a:txBody>
                    <a:bodyPr/>
                    <a:lstStyle/>
                    <a:p>
                      <a:pPr algn="r" fontAlgn="b"/>
                      <a:r>
                        <a:rPr lang="is-IS" sz="1000" b="0" i="0" u="none" strike="noStrike">
                          <a:solidFill>
                            <a:srgbClr val="000000"/>
                          </a:solidFill>
                          <a:effectLst/>
                          <a:latin typeface="Calibri" charset="0"/>
                        </a:rPr>
                        <a:t>1040</a:t>
                      </a: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r>
                        <a:rPr lang="en-US" sz="1000" b="0" i="0" u="none" strike="noStrike">
                          <a:solidFill>
                            <a:srgbClr val="000000"/>
                          </a:solidFill>
                          <a:effectLst/>
                          <a:latin typeface="Calibri" charset="0"/>
                        </a:rPr>
                        <a:t>Plus: R&amp;D Expense</a:t>
                      </a:r>
                    </a:p>
                  </a:txBody>
                  <a:tcPr marL="5133" marR="5133" marT="5133" marB="0" anchor="b">
                    <a:lnL>
                      <a:noFill/>
                    </a:lnL>
                    <a:lnR>
                      <a:noFill/>
                    </a:lnR>
                    <a:lnT>
                      <a:noFill/>
                    </a:lnT>
                    <a:lnB>
                      <a:noFill/>
                    </a:lnB>
                  </a:tcPr>
                </a:tc>
                <a:tc>
                  <a:txBody>
                    <a:bodyPr/>
                    <a:lstStyle/>
                    <a:p>
                      <a:pPr algn="r" fontAlgn="b"/>
                      <a:r>
                        <a:rPr lang="is-IS" sz="1000" b="0" i="0" u="none" strike="noStrike">
                          <a:solidFill>
                            <a:srgbClr val="000000"/>
                          </a:solidFill>
                          <a:effectLst/>
                          <a:latin typeface="Calibri" charset="0"/>
                        </a:rPr>
                        <a:t>1924</a:t>
                      </a:r>
                    </a:p>
                  </a:txBody>
                  <a:tcPr marL="5133" marR="5133" marT="5133" marB="0" anchor="b">
                    <a:lnL>
                      <a:noFill/>
                    </a:lnL>
                    <a:lnR>
                      <a:noFill/>
                    </a:lnR>
                    <a:lnT>
                      <a:noFill/>
                    </a:lnT>
                    <a:lnB>
                      <a:noFill/>
                    </a:lnB>
                  </a:tcPr>
                </a:tc>
                <a:tc>
                  <a:txBody>
                    <a:bodyPr/>
                    <a:lstStyle/>
                    <a:p>
                      <a:pPr algn="r" fontAlgn="b"/>
                      <a:r>
                        <a:rPr lang="is-IS" sz="1000" b="0" i="0" u="none" strike="noStrike">
                          <a:solidFill>
                            <a:srgbClr val="000000"/>
                          </a:solidFill>
                          <a:effectLst/>
                          <a:latin typeface="Calibri" charset="0"/>
                        </a:rPr>
                        <a:t>1924</a:t>
                      </a:r>
                    </a:p>
                  </a:txBody>
                  <a:tcPr marL="5133" marR="5133" marT="5133" marB="0" anchor="b">
                    <a:lnL>
                      <a:noFill/>
                    </a:lnL>
                    <a:lnR>
                      <a:noFill/>
                    </a:lnR>
                    <a:lnT>
                      <a:noFill/>
                    </a:lnT>
                    <a:lnB>
                      <a:noFill/>
                    </a:lnB>
                  </a:tcPr>
                </a:tc>
                <a:extLst>
                  <a:ext uri="{0D108BD9-81ED-4DB2-BD59-A6C34878D82A}">
                    <a16:rowId xmlns:a16="http://schemas.microsoft.com/office/drawing/2014/main" val="10010"/>
                  </a:ext>
                </a:extLst>
              </a:tr>
              <a:tr h="264629">
                <a:tc>
                  <a:txBody>
                    <a:bodyPr/>
                    <a:lstStyle/>
                    <a:p>
                      <a:pPr algn="r" fontAlgn="b"/>
                      <a:r>
                        <a:rPr lang="en-US" sz="1000" b="0" i="0" u="none" strike="noStrike">
                          <a:solidFill>
                            <a:srgbClr val="000000"/>
                          </a:solidFill>
                          <a:effectLst/>
                          <a:latin typeface="Calibri" charset="0"/>
                        </a:rPr>
                        <a:t>1996</a:t>
                      </a:r>
                    </a:p>
                  </a:txBody>
                  <a:tcPr marL="5133" marR="5133" marT="5133" marB="0" anchor="b">
                    <a:lnL>
                      <a:noFill/>
                    </a:lnL>
                    <a:lnR>
                      <a:noFill/>
                    </a:lnR>
                    <a:lnT>
                      <a:noFill/>
                    </a:lnT>
                    <a:lnB>
                      <a:noFill/>
                    </a:lnB>
                  </a:tcPr>
                </a:tc>
                <a:tc>
                  <a:txBody>
                    <a:bodyPr/>
                    <a:lstStyle/>
                    <a:p>
                      <a:pPr algn="r" fontAlgn="b"/>
                      <a:r>
                        <a:rPr lang="is-IS" sz="1000" b="0" i="0" u="none" strike="noStrike">
                          <a:solidFill>
                            <a:srgbClr val="000000"/>
                          </a:solidFill>
                          <a:effectLst/>
                          <a:latin typeface="Calibri" charset="0"/>
                        </a:rPr>
                        <a:t>1633</a:t>
                      </a:r>
                    </a:p>
                  </a:txBody>
                  <a:tcPr marL="5133" marR="5133" marT="5133" marB="0" anchor="b">
                    <a:lnL>
                      <a:noFill/>
                    </a:lnL>
                    <a:lnR>
                      <a:noFill/>
                    </a:lnR>
                    <a:lnT>
                      <a:noFill/>
                    </a:lnT>
                    <a:lnB>
                      <a:noFill/>
                    </a:lnB>
                  </a:tcPr>
                </a:tc>
                <a:tc>
                  <a:txBody>
                    <a:bodyPr/>
                    <a:lstStyle/>
                    <a:p>
                      <a:pPr algn="r" fontAlgn="b"/>
                      <a:r>
                        <a:rPr lang="nb-NO" sz="1000" b="0" i="0" u="none" strike="noStrike">
                          <a:solidFill>
                            <a:srgbClr val="000000"/>
                          </a:solidFill>
                          <a:effectLst/>
                          <a:latin typeface="Calibri" charset="0"/>
                        </a:rPr>
                        <a:t>0.9</a:t>
                      </a:r>
                    </a:p>
                  </a:txBody>
                  <a:tcPr marL="5133" marR="5133" marT="5133" marB="0" anchor="b">
                    <a:lnL>
                      <a:noFill/>
                    </a:lnL>
                    <a:lnR>
                      <a:noFill/>
                    </a:lnR>
                    <a:lnT>
                      <a:noFill/>
                    </a:lnT>
                    <a:lnB>
                      <a:noFill/>
                    </a:lnB>
                  </a:tcPr>
                </a:tc>
                <a:tc>
                  <a:txBody>
                    <a:bodyPr/>
                    <a:lstStyle/>
                    <a:p>
                      <a:pPr algn="r" fontAlgn="b"/>
                      <a:r>
                        <a:rPr lang="hr-HR" sz="1000" b="0" i="0" u="none" strike="noStrike">
                          <a:solidFill>
                            <a:srgbClr val="000000"/>
                          </a:solidFill>
                          <a:effectLst/>
                          <a:latin typeface="Calibri" charset="0"/>
                        </a:rPr>
                        <a:t>1469.7</a:t>
                      </a: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r>
                        <a:rPr lang="en-US" sz="1000" b="0" i="0" u="none" strike="noStrike">
                          <a:solidFill>
                            <a:srgbClr val="000000"/>
                          </a:solidFill>
                          <a:effectLst/>
                          <a:latin typeface="Calibri" charset="0"/>
                        </a:rPr>
                        <a:t>Less: R&amp;D Amotization</a:t>
                      </a:r>
                    </a:p>
                  </a:txBody>
                  <a:tcPr marL="5133" marR="5133" marT="5133" marB="0" anchor="b">
                    <a:lnL>
                      <a:noFill/>
                    </a:lnL>
                    <a:lnR>
                      <a:noFill/>
                    </a:lnR>
                    <a:lnT>
                      <a:noFill/>
                    </a:lnT>
                    <a:lnB>
                      <a:noFill/>
                    </a:lnB>
                  </a:tcPr>
                </a:tc>
                <a:tc>
                  <a:txBody>
                    <a:bodyPr/>
                    <a:lstStyle/>
                    <a:p>
                      <a:pPr algn="r" fontAlgn="b"/>
                      <a:r>
                        <a:rPr lang="is-IS" sz="1000" b="0" i="0" u="none" strike="noStrike">
                          <a:solidFill>
                            <a:srgbClr val="000000"/>
                          </a:solidFill>
                          <a:effectLst/>
                          <a:latin typeface="Calibri" charset="0"/>
                        </a:rPr>
                        <a:t>1272</a:t>
                      </a:r>
                    </a:p>
                  </a:txBody>
                  <a:tcPr marL="5133" marR="5133" marT="5133" marB="0" anchor="b">
                    <a:lnL>
                      <a:noFill/>
                    </a:lnL>
                    <a:lnR>
                      <a:noFill/>
                    </a:lnR>
                    <a:lnT>
                      <a:noFill/>
                    </a:lnT>
                    <a:lnB>
                      <a:noFill/>
                    </a:lnB>
                  </a:tcPr>
                </a:tc>
                <a:tc>
                  <a:txBody>
                    <a:bodyPr/>
                    <a:lstStyle/>
                    <a:p>
                      <a:pPr algn="r" fontAlgn="b"/>
                      <a:r>
                        <a:rPr lang="is-IS" sz="1000" b="0" i="0" u="none" strike="noStrike">
                          <a:solidFill>
                            <a:srgbClr val="000000"/>
                          </a:solidFill>
                          <a:effectLst/>
                          <a:latin typeface="Calibri" charset="0"/>
                        </a:rPr>
                        <a:t>1272</a:t>
                      </a:r>
                    </a:p>
                  </a:txBody>
                  <a:tcPr marL="5133" marR="5133" marT="5133" marB="0" anchor="b">
                    <a:lnL>
                      <a:noFill/>
                    </a:lnL>
                    <a:lnR>
                      <a:noFill/>
                    </a:lnR>
                    <a:lnT>
                      <a:noFill/>
                    </a:lnT>
                    <a:lnB>
                      <a:noFill/>
                    </a:lnB>
                  </a:tcPr>
                </a:tc>
                <a:extLst>
                  <a:ext uri="{0D108BD9-81ED-4DB2-BD59-A6C34878D82A}">
                    <a16:rowId xmlns:a16="http://schemas.microsoft.com/office/drawing/2014/main" val="10011"/>
                  </a:ext>
                </a:extLst>
              </a:tr>
              <a:tr h="264629">
                <a:tc>
                  <a:txBody>
                    <a:bodyPr/>
                    <a:lstStyle/>
                    <a:p>
                      <a:pPr algn="r" fontAlgn="b"/>
                      <a:r>
                        <a:rPr lang="cs-CZ" sz="1000" b="0" i="0" u="none" strike="noStrike">
                          <a:solidFill>
                            <a:srgbClr val="000000"/>
                          </a:solidFill>
                          <a:effectLst/>
                          <a:latin typeface="Calibri" charset="0"/>
                        </a:rPr>
                        <a:t>1997</a:t>
                      </a:r>
                    </a:p>
                  </a:txBody>
                  <a:tcPr marL="5133" marR="5133" marT="5133" marB="0" anchor="b">
                    <a:lnL>
                      <a:noFill/>
                    </a:lnL>
                    <a:lnR>
                      <a:noFill/>
                    </a:lnR>
                    <a:lnT>
                      <a:noFill/>
                    </a:lnT>
                    <a:lnB>
                      <a:noFill/>
                    </a:lnB>
                  </a:tcPr>
                </a:tc>
                <a:tc>
                  <a:txBody>
                    <a:bodyPr/>
                    <a:lstStyle/>
                    <a:p>
                      <a:pPr algn="r" fontAlgn="b"/>
                      <a:r>
                        <a:rPr lang="is-IS" sz="1000" b="0" i="0" u="none" strike="noStrike">
                          <a:solidFill>
                            <a:srgbClr val="000000"/>
                          </a:solidFill>
                          <a:effectLst/>
                          <a:latin typeface="Calibri" charset="0"/>
                        </a:rPr>
                        <a:t>1924</a:t>
                      </a:r>
                    </a:p>
                  </a:txBody>
                  <a:tcPr marL="5133" marR="5133" marT="5133"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1</a:t>
                      </a:r>
                    </a:p>
                  </a:txBody>
                  <a:tcPr marL="5133" marR="5133" marT="5133" marB="0" anchor="b">
                    <a:lnL>
                      <a:noFill/>
                    </a:lnL>
                    <a:lnR>
                      <a:noFill/>
                    </a:lnR>
                    <a:lnT>
                      <a:noFill/>
                    </a:lnT>
                    <a:lnB>
                      <a:noFill/>
                    </a:lnB>
                  </a:tcPr>
                </a:tc>
                <a:tc>
                  <a:txBody>
                    <a:bodyPr/>
                    <a:lstStyle/>
                    <a:p>
                      <a:pPr algn="r" fontAlgn="b"/>
                      <a:r>
                        <a:rPr lang="is-IS" sz="1000" b="0" i="0" u="sng" strike="noStrike">
                          <a:solidFill>
                            <a:srgbClr val="000000"/>
                          </a:solidFill>
                          <a:effectLst/>
                          <a:latin typeface="Calibri" charset="0"/>
                        </a:rPr>
                        <a:t>1924</a:t>
                      </a: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r>
                        <a:rPr lang="en-US" sz="1000" b="0" i="0" u="none" strike="noStrike">
                          <a:solidFill>
                            <a:srgbClr val="000000"/>
                          </a:solidFill>
                          <a:effectLst/>
                          <a:latin typeface="Calibri" charset="0"/>
                        </a:rPr>
                        <a:t>Adjusted Operating Income</a:t>
                      </a:r>
                    </a:p>
                  </a:txBody>
                  <a:tcPr marL="5133" marR="5133" marT="5133" marB="0" anchor="b">
                    <a:lnL>
                      <a:noFill/>
                    </a:lnL>
                    <a:lnR>
                      <a:noFill/>
                    </a:lnR>
                    <a:lnT>
                      <a:noFill/>
                    </a:lnT>
                    <a:lnB>
                      <a:noFill/>
                    </a:lnB>
                  </a:tcPr>
                </a:tc>
                <a:tc>
                  <a:txBody>
                    <a:bodyPr/>
                    <a:lstStyle/>
                    <a:p>
                      <a:pPr algn="r" fontAlgn="b"/>
                      <a:r>
                        <a:rPr lang="is-IS" sz="1000" b="0" i="0" u="none" strike="noStrike">
                          <a:solidFill>
                            <a:srgbClr val="000000"/>
                          </a:solidFill>
                          <a:effectLst/>
                          <a:latin typeface="Calibri" charset="0"/>
                        </a:rPr>
                        <a:t>1730</a:t>
                      </a:r>
                    </a:p>
                  </a:txBody>
                  <a:tcPr marL="5133" marR="5133" marT="5133" marB="0" anchor="b">
                    <a:lnL>
                      <a:noFill/>
                    </a:lnL>
                    <a:lnR>
                      <a:noFill/>
                    </a:lnR>
                    <a:lnT>
                      <a:noFill/>
                    </a:lnT>
                    <a:lnB>
                      <a:noFill/>
                    </a:lnB>
                  </a:tcPr>
                </a:tc>
                <a:tc>
                  <a:txBody>
                    <a:bodyPr/>
                    <a:lstStyle/>
                    <a:p>
                      <a:pPr algn="r" fontAlgn="b"/>
                      <a:r>
                        <a:rPr lang="hr-HR" sz="1000" b="0" i="0" u="none" strike="noStrike">
                          <a:solidFill>
                            <a:srgbClr val="000000"/>
                          </a:solidFill>
                          <a:effectLst/>
                          <a:latin typeface="Calibri" charset="0"/>
                        </a:rPr>
                        <a:t>1352.7</a:t>
                      </a:r>
                    </a:p>
                  </a:txBody>
                  <a:tcPr marL="5133" marR="5133" marT="5133" marB="0" anchor="b">
                    <a:lnL>
                      <a:noFill/>
                    </a:lnL>
                    <a:lnR>
                      <a:noFill/>
                    </a:lnR>
                    <a:lnT>
                      <a:noFill/>
                    </a:lnT>
                    <a:lnB>
                      <a:noFill/>
                    </a:lnB>
                  </a:tcPr>
                </a:tc>
                <a:extLst>
                  <a:ext uri="{0D108BD9-81ED-4DB2-BD59-A6C34878D82A}">
                    <a16:rowId xmlns:a16="http://schemas.microsoft.com/office/drawing/2014/main" val="10012"/>
                  </a:ext>
                </a:extLst>
              </a:tr>
              <a:tr h="264629">
                <a:tc gridSpan="3">
                  <a:txBody>
                    <a:bodyPr/>
                    <a:lstStyle/>
                    <a:p>
                      <a:pPr algn="r" fontAlgn="b"/>
                      <a:r>
                        <a:rPr lang="en-US" sz="1000" b="0" i="0" u="none" strike="noStrike">
                          <a:solidFill>
                            <a:srgbClr val="000000"/>
                          </a:solidFill>
                          <a:effectLst/>
                          <a:latin typeface="Calibri" charset="0"/>
                        </a:rPr>
                        <a:t>Net  Research Asset =</a:t>
                      </a:r>
                    </a:p>
                  </a:txBody>
                  <a:tcPr marL="5133" marR="5133" marT="5133"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r" fontAlgn="b"/>
                      <a:r>
                        <a:rPr lang="hr-HR" sz="1000" b="0" i="0" u="none" strike="noStrike">
                          <a:solidFill>
                            <a:srgbClr val="000000"/>
                          </a:solidFill>
                          <a:effectLst/>
                          <a:latin typeface="Calibri" charset="0"/>
                        </a:rPr>
                        <a:t>8586.9</a:t>
                      </a: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extLst>
                  <a:ext uri="{0D108BD9-81ED-4DB2-BD59-A6C34878D82A}">
                    <a16:rowId xmlns:a16="http://schemas.microsoft.com/office/drawing/2014/main" val="10013"/>
                  </a:ext>
                </a:extLst>
              </a:tr>
              <a:tr h="264629">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r>
                        <a:rPr lang="en-US" sz="1000" b="0" i="0" u="none" strike="noStrike">
                          <a:solidFill>
                            <a:srgbClr val="000000"/>
                          </a:solidFill>
                          <a:effectLst/>
                          <a:latin typeface="Calibri" charset="0"/>
                        </a:rPr>
                        <a:t>Unadjusted</a:t>
                      </a:r>
                    </a:p>
                  </a:txBody>
                  <a:tcPr marL="5133" marR="5133" marT="5133" marB="0" anchor="b">
                    <a:lnL>
                      <a:noFill/>
                    </a:lnL>
                    <a:lnR>
                      <a:noFill/>
                    </a:lnR>
                    <a:lnT>
                      <a:noFill/>
                    </a:lnT>
                    <a:lnB>
                      <a:noFill/>
                    </a:lnB>
                    <a:solidFill>
                      <a:srgbClr val="FFFF00"/>
                    </a:solidFill>
                  </a:tcPr>
                </a:tc>
                <a:tc>
                  <a:txBody>
                    <a:bodyPr/>
                    <a:lstStyle/>
                    <a:p>
                      <a:pPr algn="l" fontAlgn="b"/>
                      <a:r>
                        <a:rPr lang="en-US" sz="1000" b="0" i="0" u="none" strike="noStrike">
                          <a:solidFill>
                            <a:srgbClr val="000000"/>
                          </a:solidFill>
                          <a:effectLst/>
                          <a:latin typeface="Calibri" charset="0"/>
                        </a:rPr>
                        <a:t>Adjusted</a:t>
                      </a:r>
                    </a:p>
                  </a:txBody>
                  <a:tcPr marL="5133" marR="5133" marT="5133" marB="0" anchor="b">
                    <a:lnL>
                      <a:noFill/>
                    </a:lnL>
                    <a:lnR>
                      <a:noFill/>
                    </a:lnR>
                    <a:lnT>
                      <a:noFill/>
                    </a:lnT>
                    <a:lnB>
                      <a:noFill/>
                    </a:lnB>
                    <a:solidFill>
                      <a:srgbClr val="FFFF00"/>
                    </a:solidFill>
                  </a:tcPr>
                </a:tc>
                <a:extLst>
                  <a:ext uri="{0D108BD9-81ED-4DB2-BD59-A6C34878D82A}">
                    <a16:rowId xmlns:a16="http://schemas.microsoft.com/office/drawing/2014/main" val="10014"/>
                  </a:ext>
                </a:extLst>
              </a:tr>
              <a:tr h="264629">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r>
                        <a:rPr lang="en-US" sz="1000" b="0" i="0" u="none" strike="noStrike">
                          <a:solidFill>
                            <a:srgbClr val="000000"/>
                          </a:solidFill>
                          <a:effectLst/>
                          <a:latin typeface="Calibri" charset="0"/>
                        </a:rPr>
                        <a:t>After-Tax Operating Income</a:t>
                      </a:r>
                    </a:p>
                  </a:txBody>
                  <a:tcPr marL="5133" marR="5133" marT="5133" marB="0" anchor="b">
                    <a:lnL>
                      <a:noFill/>
                    </a:lnL>
                    <a:lnR>
                      <a:noFill/>
                    </a:lnR>
                    <a:lnT>
                      <a:noFill/>
                    </a:lnT>
                    <a:lnB>
                      <a:noFill/>
                    </a:lnB>
                  </a:tcPr>
                </a:tc>
                <a:tc>
                  <a:txBody>
                    <a:bodyPr/>
                    <a:lstStyle/>
                    <a:p>
                      <a:pPr algn="r" fontAlgn="b"/>
                      <a:r>
                        <a:rPr lang="nb-NO" sz="1000" b="0" i="0" u="none" strike="noStrike">
                          <a:solidFill>
                            <a:srgbClr val="000000"/>
                          </a:solidFill>
                          <a:effectLst/>
                          <a:latin typeface="Calibri" charset="0"/>
                        </a:rPr>
                        <a:t>700.7</a:t>
                      </a:r>
                    </a:p>
                  </a:txBody>
                  <a:tcPr marL="5133" marR="5133" marT="5133" marB="0" anchor="b">
                    <a:lnL>
                      <a:noFill/>
                    </a:lnL>
                    <a:lnR>
                      <a:noFill/>
                    </a:lnR>
                    <a:lnT>
                      <a:noFill/>
                    </a:lnT>
                    <a:lnB>
                      <a:noFill/>
                    </a:lnB>
                  </a:tcPr>
                </a:tc>
                <a:tc>
                  <a:txBody>
                    <a:bodyPr/>
                    <a:lstStyle/>
                    <a:p>
                      <a:pPr algn="r" fontAlgn="b"/>
                      <a:r>
                        <a:rPr lang="hr-HR" sz="1000" b="0" i="0" u="none" strike="noStrike">
                          <a:solidFill>
                            <a:srgbClr val="000000"/>
                          </a:solidFill>
                          <a:effectLst/>
                          <a:latin typeface="Calibri" charset="0"/>
                        </a:rPr>
                        <a:t>1352.7</a:t>
                      </a:r>
                    </a:p>
                  </a:txBody>
                  <a:tcPr marL="5133" marR="5133" marT="5133" marB="0" anchor="b">
                    <a:lnL>
                      <a:noFill/>
                    </a:lnL>
                    <a:lnR>
                      <a:noFill/>
                    </a:lnR>
                    <a:lnT>
                      <a:noFill/>
                    </a:lnT>
                    <a:lnB>
                      <a:noFill/>
                    </a:lnB>
                  </a:tcPr>
                </a:tc>
                <a:extLst>
                  <a:ext uri="{0D108BD9-81ED-4DB2-BD59-A6C34878D82A}">
                    <a16:rowId xmlns:a16="http://schemas.microsoft.com/office/drawing/2014/main" val="10015"/>
                  </a:ext>
                </a:extLst>
              </a:tr>
              <a:tr h="264629">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r>
                        <a:rPr lang="en-US" sz="1000" b="0" i="0" u="none" strike="noStrike">
                          <a:solidFill>
                            <a:srgbClr val="000000"/>
                          </a:solidFill>
                          <a:effectLst/>
                          <a:latin typeface="Calibri" charset="0"/>
                        </a:rPr>
                        <a:t>BV of Capital, 1966</a:t>
                      </a:r>
                    </a:p>
                  </a:txBody>
                  <a:tcPr marL="5133" marR="5133" marT="5133" marB="0" anchor="b">
                    <a:lnL>
                      <a:noFill/>
                    </a:lnL>
                    <a:lnR>
                      <a:noFill/>
                    </a:lnR>
                    <a:lnT>
                      <a:noFill/>
                    </a:lnT>
                    <a:lnB>
                      <a:noFill/>
                    </a:lnB>
                  </a:tcPr>
                </a:tc>
                <a:tc>
                  <a:txBody>
                    <a:bodyPr/>
                    <a:lstStyle/>
                    <a:p>
                      <a:pPr algn="r" fontAlgn="b"/>
                      <a:r>
                        <a:rPr lang="is-IS" sz="1000" b="0" i="0" u="none" strike="noStrike">
                          <a:solidFill>
                            <a:srgbClr val="000000"/>
                          </a:solidFill>
                          <a:effectLst/>
                          <a:latin typeface="Calibri" charset="0"/>
                        </a:rPr>
                        <a:t>20955</a:t>
                      </a:r>
                    </a:p>
                  </a:txBody>
                  <a:tcPr marL="5133" marR="5133" marT="5133" marB="0" anchor="b">
                    <a:lnL>
                      <a:noFill/>
                    </a:lnL>
                    <a:lnR>
                      <a:noFill/>
                    </a:lnR>
                    <a:lnT>
                      <a:noFill/>
                    </a:lnT>
                    <a:lnB>
                      <a:noFill/>
                    </a:lnB>
                  </a:tcPr>
                </a:tc>
                <a:tc>
                  <a:txBody>
                    <a:bodyPr/>
                    <a:lstStyle/>
                    <a:p>
                      <a:pPr algn="r" fontAlgn="b"/>
                      <a:r>
                        <a:rPr lang="is-IS" sz="1000" b="0" i="0" u="none" strike="noStrike">
                          <a:solidFill>
                            <a:srgbClr val="000000"/>
                          </a:solidFill>
                          <a:effectLst/>
                          <a:latin typeface="Calibri" charset="0"/>
                        </a:rPr>
                        <a:t>30473</a:t>
                      </a:r>
                    </a:p>
                  </a:txBody>
                  <a:tcPr marL="5133" marR="5133" marT="5133" marB="0" anchor="b">
                    <a:lnL>
                      <a:noFill/>
                    </a:lnL>
                    <a:lnR>
                      <a:noFill/>
                    </a:lnR>
                    <a:lnT>
                      <a:noFill/>
                    </a:lnT>
                    <a:lnB>
                      <a:noFill/>
                    </a:lnB>
                  </a:tcPr>
                </a:tc>
                <a:extLst>
                  <a:ext uri="{0D108BD9-81ED-4DB2-BD59-A6C34878D82A}">
                    <a16:rowId xmlns:a16="http://schemas.microsoft.com/office/drawing/2014/main" val="10016"/>
                  </a:ext>
                </a:extLst>
              </a:tr>
              <a:tr h="264629">
                <a:tc gridSpan="3">
                  <a:txBody>
                    <a:bodyPr/>
                    <a:lstStyle/>
                    <a:p>
                      <a:pPr algn="l" fontAlgn="b"/>
                      <a:r>
                        <a:rPr lang="en-US" sz="1000" b="0" i="0" u="none" strike="noStrike">
                          <a:solidFill>
                            <a:srgbClr val="000000"/>
                          </a:solidFill>
                          <a:effectLst/>
                          <a:latin typeface="Calibri" charset="0"/>
                        </a:rPr>
                        <a:t>$ in millions</a:t>
                      </a:r>
                    </a:p>
                  </a:txBody>
                  <a:tcPr marL="5133" marR="5133" marT="5133"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r>
                        <a:rPr lang="en-US" sz="1000" b="0" i="0" u="none" strike="noStrike">
                          <a:solidFill>
                            <a:srgbClr val="000000"/>
                          </a:solidFill>
                          <a:effectLst/>
                          <a:latin typeface="Calibri" charset="0"/>
                        </a:rPr>
                        <a:t>Return on Capital</a:t>
                      </a:r>
                    </a:p>
                  </a:txBody>
                  <a:tcPr marL="5133" marR="5133" marT="5133" marB="0" anchor="b">
                    <a:lnL>
                      <a:noFill/>
                    </a:lnL>
                    <a:lnR>
                      <a:noFill/>
                    </a:lnR>
                    <a:lnT>
                      <a:noFill/>
                    </a:lnT>
                    <a:lnB>
                      <a:noFill/>
                    </a:lnB>
                  </a:tcPr>
                </a:tc>
                <a:tc>
                  <a:txBody>
                    <a:bodyPr/>
                    <a:lstStyle/>
                    <a:p>
                      <a:pPr algn="r" fontAlgn="b"/>
                      <a:r>
                        <a:rPr lang="nb-NO" sz="1000" b="0" i="0" u="none" strike="noStrike">
                          <a:solidFill>
                            <a:srgbClr val="000000"/>
                          </a:solidFill>
                          <a:effectLst/>
                          <a:latin typeface="Calibri" charset="0"/>
                        </a:rPr>
                        <a:t>0.03343832</a:t>
                      </a:r>
                    </a:p>
                  </a:txBody>
                  <a:tcPr marL="5133" marR="5133" marT="5133" marB="0" anchor="b">
                    <a:lnL>
                      <a:noFill/>
                    </a:lnL>
                    <a:lnR>
                      <a:noFill/>
                    </a:lnR>
                    <a:lnT>
                      <a:noFill/>
                    </a:lnT>
                    <a:lnB>
                      <a:noFill/>
                    </a:lnB>
                  </a:tcPr>
                </a:tc>
                <a:tc>
                  <a:txBody>
                    <a:bodyPr/>
                    <a:lstStyle/>
                    <a:p>
                      <a:pPr algn="r" fontAlgn="b"/>
                      <a:r>
                        <a:rPr lang="is-IS" sz="1000" b="0" i="0" u="none" strike="noStrike">
                          <a:solidFill>
                            <a:srgbClr val="000000"/>
                          </a:solidFill>
                          <a:effectLst/>
                          <a:latin typeface="Calibri" charset="0"/>
                        </a:rPr>
                        <a:t>0.044390116</a:t>
                      </a:r>
                    </a:p>
                  </a:txBody>
                  <a:tcPr marL="5133" marR="5133" marT="5133" marB="0" anchor="b">
                    <a:lnL>
                      <a:noFill/>
                    </a:lnL>
                    <a:lnR>
                      <a:noFill/>
                    </a:lnR>
                    <a:lnT>
                      <a:noFill/>
                    </a:lnT>
                    <a:lnB>
                      <a:noFill/>
                    </a:lnB>
                  </a:tcPr>
                </a:tc>
                <a:extLst>
                  <a:ext uri="{0D108BD9-81ED-4DB2-BD59-A6C34878D82A}">
                    <a16:rowId xmlns:a16="http://schemas.microsoft.com/office/drawing/2014/main" val="10017"/>
                  </a:ext>
                </a:extLst>
              </a:tr>
              <a:tr h="264629">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r>
                        <a:rPr lang="en-US" sz="1000" b="0" i="0" u="none" strike="noStrike">
                          <a:solidFill>
                            <a:srgbClr val="000000"/>
                          </a:solidFill>
                          <a:effectLst/>
                          <a:latin typeface="Calibri" charset="0"/>
                        </a:rPr>
                        <a:t>Net Capital Expenditure</a:t>
                      </a:r>
                    </a:p>
                  </a:txBody>
                  <a:tcPr marL="5133" marR="5133" marT="5133" marB="0" anchor="b">
                    <a:lnL>
                      <a:noFill/>
                    </a:lnL>
                    <a:lnR>
                      <a:noFill/>
                    </a:lnR>
                    <a:lnT>
                      <a:noFill/>
                    </a:lnT>
                    <a:lnB>
                      <a:noFill/>
                    </a:lnB>
                  </a:tcPr>
                </a:tc>
                <a:tc>
                  <a:txBody>
                    <a:bodyPr/>
                    <a:lstStyle/>
                    <a:p>
                      <a:pPr algn="r" fontAlgn="b"/>
                      <a:r>
                        <a:rPr lang="is-IS" sz="1000" b="0" i="0" u="none" strike="noStrike">
                          <a:solidFill>
                            <a:srgbClr val="000000"/>
                          </a:solidFill>
                          <a:effectLst/>
                          <a:latin typeface="Calibri" charset="0"/>
                        </a:rPr>
                        <a:t>37</a:t>
                      </a:r>
                    </a:p>
                  </a:txBody>
                  <a:tcPr marL="5133" marR="5133" marT="5133" marB="0" anchor="b">
                    <a:lnL>
                      <a:noFill/>
                    </a:lnL>
                    <a:lnR>
                      <a:noFill/>
                    </a:lnR>
                    <a:lnT>
                      <a:noFill/>
                    </a:lnT>
                    <a:lnB>
                      <a:noFill/>
                    </a:lnB>
                  </a:tcPr>
                </a:tc>
                <a:tc>
                  <a:txBody>
                    <a:bodyPr/>
                    <a:lstStyle/>
                    <a:p>
                      <a:pPr algn="r" fontAlgn="b"/>
                      <a:r>
                        <a:rPr lang="cs-CZ" sz="1000" b="0" i="0" u="none" strike="noStrike">
                          <a:solidFill>
                            <a:srgbClr val="000000"/>
                          </a:solidFill>
                          <a:effectLst/>
                          <a:latin typeface="Calibri" charset="0"/>
                        </a:rPr>
                        <a:t>689</a:t>
                      </a:r>
                    </a:p>
                  </a:txBody>
                  <a:tcPr marL="5133" marR="5133" marT="5133" marB="0" anchor="b">
                    <a:lnL>
                      <a:noFill/>
                    </a:lnL>
                    <a:lnR>
                      <a:noFill/>
                    </a:lnR>
                    <a:lnT>
                      <a:noFill/>
                    </a:lnT>
                    <a:lnB>
                      <a:noFill/>
                    </a:lnB>
                  </a:tcPr>
                </a:tc>
                <a:extLst>
                  <a:ext uri="{0D108BD9-81ED-4DB2-BD59-A6C34878D82A}">
                    <a16:rowId xmlns:a16="http://schemas.microsoft.com/office/drawing/2014/main" val="10018"/>
                  </a:ext>
                </a:extLst>
              </a:tr>
              <a:tr h="264629">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r>
                        <a:rPr lang="en-US" sz="1000" b="0" i="0" u="none" strike="noStrike">
                          <a:solidFill>
                            <a:srgbClr val="000000"/>
                          </a:solidFill>
                          <a:effectLst/>
                          <a:latin typeface="Calibri" charset="0"/>
                        </a:rPr>
                        <a:t>Reinvestment Rate</a:t>
                      </a:r>
                    </a:p>
                  </a:txBody>
                  <a:tcPr marL="5133" marR="5133" marT="5133" marB="0" anchor="b">
                    <a:lnL>
                      <a:noFill/>
                    </a:lnL>
                    <a:lnR>
                      <a:noFill/>
                    </a:lnR>
                    <a:lnT>
                      <a:noFill/>
                    </a:lnT>
                    <a:lnB>
                      <a:noFill/>
                    </a:lnB>
                  </a:tcPr>
                </a:tc>
                <a:tc>
                  <a:txBody>
                    <a:bodyPr/>
                    <a:lstStyle/>
                    <a:p>
                      <a:pPr algn="r" fontAlgn="b"/>
                      <a:r>
                        <a:rPr lang="is-IS" sz="1000" b="0" i="0" u="none" strike="noStrike">
                          <a:solidFill>
                            <a:srgbClr val="000000"/>
                          </a:solidFill>
                          <a:effectLst/>
                          <a:latin typeface="Calibri" charset="0"/>
                        </a:rPr>
                        <a:t>0.052804339</a:t>
                      </a:r>
                    </a:p>
                  </a:txBody>
                  <a:tcPr marL="5133" marR="5133" marT="5133" marB="0" anchor="b">
                    <a:lnL>
                      <a:noFill/>
                    </a:lnL>
                    <a:lnR>
                      <a:noFill/>
                    </a:lnR>
                    <a:lnT>
                      <a:noFill/>
                    </a:lnT>
                    <a:lnB>
                      <a:noFill/>
                    </a:lnB>
                  </a:tcPr>
                </a:tc>
                <a:tc>
                  <a:txBody>
                    <a:bodyPr/>
                    <a:lstStyle/>
                    <a:p>
                      <a:pPr algn="r" fontAlgn="b"/>
                      <a:r>
                        <a:rPr lang="is-IS" sz="1000" b="0" i="0" u="none" strike="noStrike">
                          <a:solidFill>
                            <a:srgbClr val="000000"/>
                          </a:solidFill>
                          <a:effectLst/>
                          <a:latin typeface="Calibri" charset="0"/>
                        </a:rPr>
                        <a:t>0.509351667</a:t>
                      </a:r>
                    </a:p>
                  </a:txBody>
                  <a:tcPr marL="5133" marR="5133" marT="5133" marB="0" anchor="b">
                    <a:lnL>
                      <a:noFill/>
                    </a:lnL>
                    <a:lnR>
                      <a:noFill/>
                    </a:lnR>
                    <a:lnT>
                      <a:noFill/>
                    </a:lnT>
                    <a:lnB>
                      <a:noFill/>
                    </a:lnB>
                  </a:tcPr>
                </a:tc>
                <a:extLst>
                  <a:ext uri="{0D108BD9-81ED-4DB2-BD59-A6C34878D82A}">
                    <a16:rowId xmlns:a16="http://schemas.microsoft.com/office/drawing/2014/main" val="10019"/>
                  </a:ext>
                </a:extLst>
              </a:tr>
              <a:tr h="264629">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r>
                        <a:rPr lang="en-US" sz="1000" b="0" i="0" u="none" strike="noStrike">
                          <a:solidFill>
                            <a:srgbClr val="000000"/>
                          </a:solidFill>
                          <a:effectLst/>
                          <a:latin typeface="Calibri" charset="0"/>
                        </a:rPr>
                        <a:t>Expected Growth Rate</a:t>
                      </a:r>
                    </a:p>
                  </a:txBody>
                  <a:tcPr marL="5133" marR="5133" marT="5133" marB="0" anchor="b">
                    <a:lnL>
                      <a:noFill/>
                    </a:lnL>
                    <a:lnR>
                      <a:noFill/>
                    </a:lnR>
                    <a:lnT>
                      <a:noFill/>
                    </a:lnT>
                    <a:lnB>
                      <a:noFill/>
                    </a:lnB>
                  </a:tcPr>
                </a:tc>
                <a:tc>
                  <a:txBody>
                    <a:bodyPr/>
                    <a:lstStyle/>
                    <a:p>
                      <a:pPr algn="r" fontAlgn="b"/>
                      <a:r>
                        <a:rPr lang="it-IT" sz="1000" b="0" i="0" u="none" strike="noStrike">
                          <a:solidFill>
                            <a:srgbClr val="000000"/>
                          </a:solidFill>
                          <a:effectLst/>
                          <a:latin typeface="Calibri" charset="0"/>
                        </a:rPr>
                        <a:t>0.001765688</a:t>
                      </a:r>
                    </a:p>
                  </a:txBody>
                  <a:tcPr marL="5133" marR="5133" marT="5133" marB="0" anchor="b">
                    <a:lnL>
                      <a:noFill/>
                    </a:lnL>
                    <a:lnR>
                      <a:noFill/>
                    </a:lnR>
                    <a:lnT>
                      <a:noFill/>
                    </a:lnT>
                    <a:lnB>
                      <a:noFill/>
                    </a:lnB>
                  </a:tcPr>
                </a:tc>
                <a:tc>
                  <a:txBody>
                    <a:bodyPr/>
                    <a:lstStyle/>
                    <a:p>
                      <a:pPr algn="r" fontAlgn="b"/>
                      <a:r>
                        <a:rPr lang="is-IS" sz="1000" b="0" i="0" u="none" strike="noStrike">
                          <a:solidFill>
                            <a:srgbClr val="000000"/>
                          </a:solidFill>
                          <a:effectLst/>
                          <a:latin typeface="Calibri" charset="0"/>
                        </a:rPr>
                        <a:t>0.02261018</a:t>
                      </a:r>
                    </a:p>
                  </a:txBody>
                  <a:tcPr marL="5133" marR="5133" marT="5133" marB="0" anchor="b">
                    <a:lnL>
                      <a:noFill/>
                    </a:lnL>
                    <a:lnR>
                      <a:noFill/>
                    </a:lnR>
                    <a:lnT>
                      <a:noFill/>
                    </a:lnT>
                    <a:lnB>
                      <a:noFill/>
                    </a:lnB>
                  </a:tcPr>
                </a:tc>
                <a:extLst>
                  <a:ext uri="{0D108BD9-81ED-4DB2-BD59-A6C34878D82A}">
                    <a16:rowId xmlns:a16="http://schemas.microsoft.com/office/drawing/2014/main" val="10020"/>
                  </a:ext>
                </a:extLst>
              </a:tr>
              <a:tr h="264629">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r>
                        <a:rPr lang="mr-IN" sz="1000" b="0" i="0" u="none" strike="noStrike">
                          <a:solidFill>
                            <a:srgbClr val="000000"/>
                          </a:solidFill>
                          <a:effectLst/>
                          <a:latin typeface="Calibri" charset="0"/>
                        </a:rPr>
                        <a:t>…</a:t>
                      </a: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extLst>
                  <a:ext uri="{0D108BD9-81ED-4DB2-BD59-A6C34878D82A}">
                    <a16:rowId xmlns:a16="http://schemas.microsoft.com/office/drawing/2014/main" val="10021"/>
                  </a:ext>
                </a:extLst>
              </a:tr>
              <a:tr h="264629">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5133" marR="5133" marT="5133" marB="0" anchor="b">
                    <a:lnL>
                      <a:noFill/>
                    </a:lnL>
                    <a:lnR>
                      <a:noFill/>
                    </a:lnR>
                    <a:lnT>
                      <a:noFill/>
                    </a:lnT>
                    <a:lnB>
                      <a:noFill/>
                    </a:lnB>
                  </a:tcPr>
                </a:tc>
                <a:tc>
                  <a:txBody>
                    <a:bodyPr/>
                    <a:lstStyle/>
                    <a:p>
                      <a:pPr algn="l" fontAlgn="b"/>
                      <a:r>
                        <a:rPr lang="en-US" sz="1000" b="0" i="0" u="none" strike="noStrike">
                          <a:solidFill>
                            <a:srgbClr val="000000"/>
                          </a:solidFill>
                          <a:effectLst/>
                          <a:latin typeface="Calibri" charset="0"/>
                        </a:rPr>
                        <a:t>Firm Value</a:t>
                      </a:r>
                    </a:p>
                  </a:txBody>
                  <a:tcPr marL="5133" marR="5133" marT="5133" marB="0" anchor="b">
                    <a:lnL>
                      <a:noFill/>
                    </a:lnL>
                    <a:lnR>
                      <a:noFill/>
                    </a:lnR>
                    <a:lnT>
                      <a:noFill/>
                    </a:lnT>
                    <a:lnB>
                      <a:noFill/>
                    </a:lnB>
                  </a:tcPr>
                </a:tc>
                <a:tc>
                  <a:txBody>
                    <a:bodyPr/>
                    <a:lstStyle/>
                    <a:p>
                      <a:pPr algn="r" fontAlgn="b"/>
                      <a:r>
                        <a:rPr lang="is-IS" sz="1000" b="0" i="0" u="none" strike="noStrike">
                          <a:solidFill>
                            <a:srgbClr val="000000"/>
                          </a:solidFill>
                          <a:effectLst/>
                          <a:latin typeface="Calibri" charset="0"/>
                        </a:rPr>
                        <a:t>19365</a:t>
                      </a:r>
                    </a:p>
                  </a:txBody>
                  <a:tcPr marL="5133" marR="5133" marT="5133" marB="0" anchor="b">
                    <a:lnL>
                      <a:noFill/>
                    </a:lnL>
                    <a:lnR>
                      <a:noFill/>
                    </a:lnR>
                    <a:lnT>
                      <a:noFill/>
                    </a:lnT>
                    <a:lnB>
                      <a:noFill/>
                    </a:lnB>
                  </a:tcPr>
                </a:tc>
                <a:tc>
                  <a:txBody>
                    <a:bodyPr/>
                    <a:lstStyle/>
                    <a:p>
                      <a:pPr algn="r" fontAlgn="b"/>
                      <a:r>
                        <a:rPr lang="is-IS" sz="1000" b="0" i="0" u="none" strike="noStrike" dirty="0">
                          <a:solidFill>
                            <a:srgbClr val="000000"/>
                          </a:solidFill>
                          <a:effectLst/>
                          <a:latin typeface="Calibri" charset="0"/>
                        </a:rPr>
                        <a:t>25453</a:t>
                      </a:r>
                    </a:p>
                  </a:txBody>
                  <a:tcPr marL="5133" marR="5133" marT="5133" marB="0" anchor="b">
                    <a:lnL>
                      <a:noFill/>
                    </a:lnL>
                    <a:lnR>
                      <a:noFill/>
                    </a:lnR>
                    <a:lnT>
                      <a:noFill/>
                    </a:lnT>
                    <a:lnB>
                      <a:noFill/>
                    </a:lnB>
                  </a:tcPr>
                </a:tc>
                <a:extLst>
                  <a:ext uri="{0D108BD9-81ED-4DB2-BD59-A6C34878D82A}">
                    <a16:rowId xmlns:a16="http://schemas.microsoft.com/office/drawing/2014/main" val="10022"/>
                  </a:ext>
                </a:extLst>
              </a:tr>
            </a:tbl>
          </a:graphicData>
        </a:graphic>
      </p:graphicFrame>
    </p:spTree>
    <p:extLst>
      <p:ext uri="{BB962C8B-B14F-4D97-AF65-F5344CB8AC3E}">
        <p14:creationId xmlns:p14="http://schemas.microsoft.com/office/powerpoint/2010/main" val="20339468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a:t>
            </a:r>
            <a:r>
              <a:rPr lang="en-US" dirty="0"/>
              <a:t>Expected growth</a:t>
            </a:r>
          </a:p>
        </p:txBody>
      </p:sp>
      <p:sp>
        <p:nvSpPr>
          <p:cNvPr id="3" name="Content Placeholder 2"/>
          <p:cNvSpPr>
            <a:spLocks noGrp="1"/>
          </p:cNvSpPr>
          <p:nvPr>
            <p:ph idx="1"/>
          </p:nvPr>
        </p:nvSpPr>
        <p:spPr>
          <a:xfrm>
            <a:off x="2589212" y="1738365"/>
            <a:ext cx="8915400" cy="4481565"/>
          </a:xfrm>
        </p:spPr>
        <p:txBody>
          <a:bodyPr>
            <a:normAutofit lnSpcReduction="10000"/>
          </a:bodyPr>
          <a:lstStyle/>
          <a:p>
            <a:r>
              <a:rPr lang="en-US" i="1" dirty="0"/>
              <a:t>Expected Growth in EBIAT = Reinvestment Rate * Return on Capital</a:t>
            </a:r>
          </a:p>
          <a:p>
            <a:r>
              <a:rPr lang="en-US" i="1" dirty="0"/>
              <a:t>Reinvestment Rate = Reinvestment / EBIAT </a:t>
            </a:r>
          </a:p>
          <a:p>
            <a:r>
              <a:rPr lang="en-US" i="1" dirty="0"/>
              <a:t>Reinvestment = Capex </a:t>
            </a:r>
            <a:r>
              <a:rPr lang="mr-IN" i="1" dirty="0"/>
              <a:t>–</a:t>
            </a:r>
            <a:r>
              <a:rPr lang="en-US" i="1" dirty="0"/>
              <a:t> Depreciation + Change in NWC ( + R&amp;D Expenses </a:t>
            </a:r>
            <a:r>
              <a:rPr lang="mr-IN" i="1" dirty="0"/>
              <a:t>–</a:t>
            </a:r>
            <a:r>
              <a:rPr lang="en-US" i="1" dirty="0"/>
              <a:t> R&amp;D Amortization)</a:t>
            </a:r>
          </a:p>
          <a:p>
            <a:r>
              <a:rPr lang="en-US" i="1" dirty="0"/>
              <a:t>Return on Capital (ROC) = </a:t>
            </a:r>
            <a:r>
              <a:rPr lang="en-US" i="1" dirty="0" err="1"/>
              <a:t>EBIAT</a:t>
            </a:r>
            <a:r>
              <a:rPr lang="en-US" i="1" baseline="-25000" dirty="0" err="1"/>
              <a:t>t</a:t>
            </a:r>
            <a:r>
              <a:rPr lang="en-US" i="1" dirty="0"/>
              <a:t> / Invested Capital</a:t>
            </a:r>
            <a:r>
              <a:rPr lang="en-US" i="1" baseline="-25000" dirty="0"/>
              <a:t>t-1</a:t>
            </a:r>
            <a:r>
              <a:rPr lang="en-US" i="1" dirty="0"/>
              <a:t> </a:t>
            </a:r>
          </a:p>
          <a:p>
            <a:r>
              <a:rPr lang="en-US" i="1" dirty="0"/>
              <a:t>Invested Capital = Total Assets </a:t>
            </a:r>
            <a:r>
              <a:rPr lang="mr-IN" i="1" dirty="0"/>
              <a:t>–</a:t>
            </a:r>
            <a:r>
              <a:rPr lang="en-US" i="1" dirty="0"/>
              <a:t> Cash </a:t>
            </a:r>
            <a:r>
              <a:rPr lang="mr-IN" i="1" dirty="0"/>
              <a:t>–</a:t>
            </a:r>
            <a:r>
              <a:rPr lang="en-US" i="1" dirty="0"/>
              <a:t> Current Liabilities</a:t>
            </a:r>
          </a:p>
          <a:p>
            <a:r>
              <a:rPr lang="en-US" i="1" dirty="0"/>
              <a:t>FCF = EBIAT </a:t>
            </a:r>
            <a:r>
              <a:rPr lang="mr-IN" i="1" dirty="0"/>
              <a:t>–</a:t>
            </a:r>
            <a:r>
              <a:rPr lang="en-US" i="1" dirty="0"/>
              <a:t> Reinvestment (+ Historically Expensed Stock-Based Compensation…)</a:t>
            </a:r>
          </a:p>
          <a:p>
            <a:r>
              <a:rPr lang="en-US" dirty="0"/>
              <a:t>US aggregate market’s median ROC has been quite stable over time, around 8-12%.</a:t>
            </a:r>
          </a:p>
          <a:p>
            <a:r>
              <a:rPr lang="en-US" dirty="0"/>
              <a:t>Reinvestment rate is usually a function of growth opportunity and firm age: the younger, the more growth potential, the higher the reinvestment rate.</a:t>
            </a:r>
          </a:p>
          <a:p>
            <a:r>
              <a:rPr lang="en-US" dirty="0"/>
              <a:t>The reinvestment rate typically drops to a very low level in the steady state. </a:t>
            </a:r>
          </a:p>
          <a:p>
            <a:endParaRPr lang="en-US" dirty="0"/>
          </a:p>
        </p:txBody>
      </p:sp>
    </p:spTree>
    <p:extLst>
      <p:ext uri="{BB962C8B-B14F-4D97-AF65-F5344CB8AC3E}">
        <p14:creationId xmlns:p14="http://schemas.microsoft.com/office/powerpoint/2010/main" val="18242928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Q&amp;As</a:t>
            </a:r>
          </a:p>
        </p:txBody>
      </p:sp>
      <p:sp>
        <p:nvSpPr>
          <p:cNvPr id="3" name="Content Placeholder 2"/>
          <p:cNvSpPr>
            <a:spLocks noGrp="1"/>
          </p:cNvSpPr>
          <p:nvPr>
            <p:ph idx="1"/>
          </p:nvPr>
        </p:nvSpPr>
        <p:spPr/>
        <p:txBody>
          <a:bodyPr>
            <a:normAutofit/>
          </a:bodyPr>
          <a:lstStyle/>
          <a:p>
            <a:r>
              <a:rPr lang="en-US" sz="2000" dirty="0"/>
              <a:t>Q: An analyst told you that Microsoft is entering a mature, steady state in which the long term growth rate is low.  The analyst also told you that Microsoft would continue its aggressive reinvestment style.  Anything wrong with his statements?</a:t>
            </a:r>
          </a:p>
          <a:p>
            <a:r>
              <a:rPr lang="en-US" sz="2000" dirty="0"/>
              <a:t>A: Assumptions about growth are directly linked to assumptions about reinvestment.  If the expected growth rate is low, the expected reinvestment rate should be low so long as the management is sensible and not wasteful.</a:t>
            </a:r>
          </a:p>
        </p:txBody>
      </p:sp>
    </p:spTree>
    <p:extLst>
      <p:ext uri="{BB962C8B-B14F-4D97-AF65-F5344CB8AC3E}">
        <p14:creationId xmlns:p14="http://schemas.microsoft.com/office/powerpoint/2010/main" val="836717588"/>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4146</TotalTime>
  <Words>16930</Words>
  <Application>Microsoft Macintosh PowerPoint</Application>
  <PresentationFormat>Widescreen</PresentationFormat>
  <Paragraphs>1556</Paragraphs>
  <Slides>134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134</vt:i4>
      </vt:variant>
    </vt:vector>
  </HeadingPairs>
  <TitlesOfParts>
    <vt:vector size="141" baseType="lpstr">
      <vt:lpstr>Arial</vt:lpstr>
      <vt:lpstr>Calibri</vt:lpstr>
      <vt:lpstr>Cambria Math</vt:lpstr>
      <vt:lpstr>Century Gothic</vt:lpstr>
      <vt:lpstr>Mangal</vt:lpstr>
      <vt:lpstr>Wingdings 3</vt:lpstr>
      <vt:lpstr>Wisp</vt:lpstr>
      <vt:lpstr>(Private) target valuation</vt:lpstr>
      <vt:lpstr>Outline</vt:lpstr>
      <vt:lpstr>Target valuation</vt:lpstr>
      <vt:lpstr>The fundamental difficulties of private target valuation</vt:lpstr>
      <vt:lpstr>Truth/myth about valuation</vt:lpstr>
      <vt:lpstr>Sentiment and independence</vt:lpstr>
      <vt:lpstr>Q&amp;As</vt:lpstr>
      <vt:lpstr>DCF model and process</vt:lpstr>
      <vt:lpstr>Step 1: Study the target</vt:lpstr>
      <vt:lpstr>Comparable companies </vt:lpstr>
      <vt:lpstr>An example</vt:lpstr>
      <vt:lpstr>Q&amp;As</vt:lpstr>
      <vt:lpstr>Identify key performance drivers</vt:lpstr>
      <vt:lpstr>Step 2: Choose an appropriate model</vt:lpstr>
      <vt:lpstr>Q&amp;As</vt:lpstr>
      <vt:lpstr>Big picture of a firm: cash + EV = MV debt (+ MV preferred stock) + equity value</vt:lpstr>
      <vt:lpstr>Step 3: Forecast free cash flows</vt:lpstr>
      <vt:lpstr>Indirect method</vt:lpstr>
      <vt:lpstr>Q&amp;As</vt:lpstr>
      <vt:lpstr>Projection period and beyond</vt:lpstr>
      <vt:lpstr>Accounting normalization on historical financial data</vt:lpstr>
      <vt:lpstr>Pro forma</vt:lpstr>
      <vt:lpstr>Sales forecast</vt:lpstr>
      <vt:lpstr>Operating expenses forecast</vt:lpstr>
      <vt:lpstr>EBITDA and EBIT forecast</vt:lpstr>
      <vt:lpstr>Tax rate forecast</vt:lpstr>
      <vt:lpstr>Capital expenditure (capex), depreciation, and amortization forecast</vt:lpstr>
      <vt:lpstr>Change in NWC forecast</vt:lpstr>
      <vt:lpstr>PowerPoint Presentation</vt:lpstr>
      <vt:lpstr>Q&amp;As</vt:lpstr>
      <vt:lpstr>Step 4: Estimate a discount rate</vt:lpstr>
      <vt:lpstr>Q&amp;A</vt:lpstr>
      <vt:lpstr>E? </vt:lpstr>
      <vt:lpstr>D?</vt:lpstr>
      <vt:lpstr>Estimate cost of equity</vt:lpstr>
      <vt:lpstr>No market prices and returns for estimating leveled beta?</vt:lpstr>
      <vt:lpstr>Q&amp;As</vt:lpstr>
      <vt:lpstr>Estimate a private target’s beta, I</vt:lpstr>
      <vt:lpstr>Estimate a private target’s beta, II</vt:lpstr>
      <vt:lpstr>Estimate a private target’s beta, III</vt:lpstr>
      <vt:lpstr>Q&amp;As</vt:lpstr>
      <vt:lpstr>Q&amp;As</vt:lpstr>
      <vt:lpstr>Q&amp;As</vt:lpstr>
      <vt:lpstr>What if the marginal investor does not own a well-diversified portfolio</vt:lpstr>
      <vt:lpstr>Total Beta</vt:lpstr>
      <vt:lpstr>Estimate the pre-tax cost of debt</vt:lpstr>
      <vt:lpstr>PowerPoint Presentation</vt:lpstr>
      <vt:lpstr>Step 5: Determine the terminal value</vt:lpstr>
      <vt:lpstr>Exit multiple method</vt:lpstr>
      <vt:lpstr>Q&amp;As</vt:lpstr>
      <vt:lpstr>Perpetuity growth method</vt:lpstr>
      <vt:lpstr>Which method?</vt:lpstr>
      <vt:lpstr>Step 6: Complete valuation </vt:lpstr>
      <vt:lpstr>EV</vt:lpstr>
      <vt:lpstr>PowerPoint Presentation</vt:lpstr>
      <vt:lpstr>Sensitivity analysis</vt:lpstr>
      <vt:lpstr>Q&amp;As</vt:lpstr>
      <vt:lpstr>Mid-period convention</vt:lpstr>
      <vt:lpstr>The use of IPO proceeds</vt:lpstr>
      <vt:lpstr>Valuation and exit multiple</vt:lpstr>
      <vt:lpstr>Valuation management?</vt:lpstr>
      <vt:lpstr>PowerPoint Presentation</vt:lpstr>
      <vt:lpstr>First assignment</vt:lpstr>
      <vt:lpstr>Big picture of a firm, again</vt:lpstr>
      <vt:lpstr>Detailed roadmap: from EV to share value</vt:lpstr>
      <vt:lpstr>Q&amp;As</vt:lpstr>
      <vt:lpstr>Q&amp;As</vt:lpstr>
      <vt:lpstr>Q&amp;As</vt:lpstr>
      <vt:lpstr>Cash</vt:lpstr>
      <vt:lpstr>Cross holdings</vt:lpstr>
      <vt:lpstr>Adjustment with consolidation</vt:lpstr>
      <vt:lpstr>Adjustment when no consolidation</vt:lpstr>
      <vt:lpstr>Example</vt:lpstr>
      <vt:lpstr>Q&amp;As</vt:lpstr>
      <vt:lpstr>Underfunded pension and health care</vt:lpstr>
      <vt:lpstr>Stock-based compensation (SBC)</vt:lpstr>
      <vt:lpstr>The economic costs of stock-based compensation</vt:lpstr>
      <vt:lpstr>Adjustment for restricted stocks</vt:lpstr>
      <vt:lpstr>Accounting for employee option</vt:lpstr>
      <vt:lpstr>Adjustment for employee options</vt:lpstr>
      <vt:lpstr>The diluted share count method</vt:lpstr>
      <vt:lpstr>An example </vt:lpstr>
      <vt:lpstr>*Convertible bond dilution</vt:lpstr>
      <vt:lpstr>The fair option value method</vt:lpstr>
      <vt:lpstr>Adjustment for expected option grants</vt:lpstr>
      <vt:lpstr>Summarizing SBC adjustments</vt:lpstr>
      <vt:lpstr>Control premium</vt:lpstr>
      <vt:lpstr>Synergy premium</vt:lpstr>
      <vt:lpstr>Private target discount</vt:lpstr>
      <vt:lpstr>Other pricing premium/discount</vt:lpstr>
      <vt:lpstr>Q&amp;As</vt:lpstr>
      <vt:lpstr>*Valuation directly based on pro forma EBITDA, EBIT, or EBIAT</vt:lpstr>
      <vt:lpstr>*First, understand 3 categories of expenses</vt:lpstr>
      <vt:lpstr>*Operating lease adjustment?</vt:lpstr>
      <vt:lpstr>Possible R&amp;D adjustment</vt:lpstr>
      <vt:lpstr>Capitalizing R&amp;D </vt:lpstr>
      <vt:lpstr>PowerPoint Presentation</vt:lpstr>
      <vt:lpstr>*Expected growth</vt:lpstr>
      <vt:lpstr>Q&amp;As</vt:lpstr>
      <vt:lpstr>*Alternative pro forma process based on EBIAT, I</vt:lpstr>
      <vt:lpstr>*Alternative pro forma process based on EBIAT, II</vt:lpstr>
      <vt:lpstr>*What if current EBIAT is negative</vt:lpstr>
      <vt:lpstr>Twitter IPO valuation</vt:lpstr>
      <vt:lpstr>*Equations</vt:lpstr>
      <vt:lpstr>PowerPoint Presentation</vt:lpstr>
      <vt:lpstr>Difficulty for pricing young private target</vt:lpstr>
      <vt:lpstr>Twitter pricing/valuation history</vt:lpstr>
      <vt:lpstr>Long-term underperformance (as of 11/2017, lost more than 50%)</vt:lpstr>
      <vt:lpstr>Mr. IPO on Facebook IPO</vt:lpstr>
      <vt:lpstr>DCF based on alternative CF measures</vt:lpstr>
      <vt:lpstr>Why?</vt:lpstr>
      <vt:lpstr>Multiples for bank valuation</vt:lpstr>
      <vt:lpstr>Another method: Use regression to price Wesco Insurance’s P/E based on ROE</vt:lpstr>
      <vt:lpstr>Precedent transactions method</vt:lpstr>
      <vt:lpstr>What transactions?</vt:lpstr>
      <vt:lpstr>What multiple?</vt:lpstr>
      <vt:lpstr>Overall logic about the denominator</vt:lpstr>
      <vt:lpstr>Q&amp;As</vt:lpstr>
      <vt:lpstr>Recent IPO and its users and revenue </vt:lpstr>
      <vt:lpstr>Q&amp;As</vt:lpstr>
      <vt:lpstr>Multiple valuation</vt:lpstr>
      <vt:lpstr>The comparable companies method</vt:lpstr>
      <vt:lpstr>Multiple valuation</vt:lpstr>
      <vt:lpstr>Trading comps vs. deal comps</vt:lpstr>
      <vt:lpstr>Twitter IPO and multiples</vt:lpstr>
      <vt:lpstr>Other valuation methods</vt:lpstr>
      <vt:lpstr>Q&amp;As</vt:lpstr>
      <vt:lpstr>Q&amp;As</vt:lpstr>
      <vt:lpstr>Triangulation</vt:lpstr>
      <vt:lpstr>Q&amp;As</vt:lpstr>
      <vt:lpstr>Q&amp;As</vt:lpstr>
      <vt:lpstr>General Qs</vt:lpstr>
      <vt:lpstr>General Qs</vt:lpstr>
      <vt:lpstr>Sources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605</cp:revision>
  <dcterms:created xsi:type="dcterms:W3CDTF">2017-09-29T13:58:12Z</dcterms:created>
  <dcterms:modified xsi:type="dcterms:W3CDTF">2020-10-06T13:35:13Z</dcterms:modified>
</cp:coreProperties>
</file>